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14"/>
  </p:notesMasterIdLst>
  <p:handoutMasterIdLst>
    <p:handoutMasterId r:id="rId15"/>
  </p:handoutMasterIdLst>
  <p:sldIdLst>
    <p:sldId id="340" r:id="rId3"/>
    <p:sldId id="262" r:id="rId4"/>
    <p:sldId id="257" r:id="rId5"/>
    <p:sldId id="263" r:id="rId6"/>
    <p:sldId id="267" r:id="rId7"/>
    <p:sldId id="342" r:id="rId8"/>
    <p:sldId id="273" r:id="rId9"/>
    <p:sldId id="274" r:id="rId10"/>
    <p:sldId id="275" r:id="rId11"/>
    <p:sldId id="277" r:id="rId12"/>
    <p:sldId id="281" r:id="rId13"/>
  </p:sldIdLst>
  <p:sldSz cx="9144000" cy="6858000" type="screen4x3"/>
  <p:notesSz cx="6669088" cy="987266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56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28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00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72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E15"/>
    <a:srgbClr val="00096E"/>
    <a:srgbClr val="00096D"/>
    <a:srgbClr val="00096B"/>
    <a:srgbClr val="00096C"/>
    <a:srgbClr val="0009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8" autoAdjust="0"/>
    <p:restoredTop sz="90888" autoAdjust="0"/>
  </p:normalViewPr>
  <p:slideViewPr>
    <p:cSldViewPr>
      <p:cViewPr>
        <p:scale>
          <a:sx n="90" d="100"/>
          <a:sy n="90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7F25E60-CCC5-4E9D-AB04-ACEE95AAB433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5893CB7-F392-4AB3-A315-52CEAC75AEF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18117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89475"/>
            <a:ext cx="4891088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7895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97CA342-8A50-454C-9065-2CD6430485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86690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4627" algn="l" defTabSz="9138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555" algn="l" defTabSz="9138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480" algn="l" defTabSz="9138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406" algn="l" defTabSz="9138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CDC4BF-F67D-41B2-AABD-D4E753052206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F82BB6-CB62-47DF-BD63-CFDB3B40FA44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altLang="nl-NL" smtClean="0"/>
              <a:t>Budgethouder IUP en Dagelijks onderhoud</a:t>
            </a:r>
          </a:p>
          <a:p>
            <a:r>
              <a:rPr lang="nl-NL" altLang="nl-NL" smtClean="0"/>
              <a:t>Gesprekspartner bij inrichting woningbouw ontwikkeling</a:t>
            </a:r>
          </a:p>
          <a:p>
            <a:r>
              <a:rPr lang="nl-NL" altLang="nl-NL" smtClean="0"/>
              <a:t>Adviserend bij vergunningverlening bv inritten en evenementen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4E80C1-6076-4F3A-B0AD-8C1A6E883F3F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l-NL" altLang="nl-NL" smtClean="0"/>
              <a:t>Integraal uitvoerings Programma, waarin alle projecten opgenomen zijn van alle afdelingen van de gemeente Oss en partners in de openbare ruimte.</a:t>
            </a:r>
          </a:p>
          <a:p>
            <a:r>
              <a:rPr lang="nl-NL" altLang="nl-NL" smtClean="0"/>
              <a:t>IUP wordt opgesteld voor 4 jaar, 2 jaar concreet</a:t>
            </a:r>
          </a:p>
          <a:p>
            <a:r>
              <a:rPr lang="nl-NL" altLang="nl-NL" smtClean="0"/>
              <a:t>Wijkraad is adviserend</a:t>
            </a:r>
          </a:p>
          <a:p>
            <a:r>
              <a:rPr lang="nl-NL" altLang="nl-NL" smtClean="0"/>
              <a:t>Projectenlijst, wordt vastgesgteld door college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07222B-A911-4E40-8745-2B56B73D5211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925" indent="0" algn="ctr">
              <a:buNone/>
              <a:defRPr/>
            </a:lvl2pPr>
            <a:lvl3pPr marL="913850" indent="0" algn="ctr">
              <a:buNone/>
              <a:defRPr/>
            </a:lvl3pPr>
            <a:lvl4pPr marL="1370775" indent="0" algn="ctr">
              <a:buNone/>
              <a:defRPr/>
            </a:lvl4pPr>
            <a:lvl5pPr marL="1827701" indent="0" algn="ctr">
              <a:buNone/>
              <a:defRPr/>
            </a:lvl5pPr>
            <a:lvl6pPr marL="2284627" indent="0" algn="ctr">
              <a:buNone/>
              <a:defRPr/>
            </a:lvl6pPr>
            <a:lvl7pPr marL="2741555" indent="0" algn="ctr">
              <a:buNone/>
              <a:defRPr/>
            </a:lvl7pPr>
            <a:lvl8pPr marL="3198480" indent="0" algn="ctr">
              <a:buNone/>
              <a:defRPr/>
            </a:lvl8pPr>
            <a:lvl9pPr marL="3655406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DA241-9725-4233-809E-90E46A1B8CC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769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BD309-59A4-460E-A9CB-F5116E3A611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62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77000" y="762000"/>
            <a:ext cx="1905000" cy="4800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562600" cy="48006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02EA0-80E3-406D-B156-7E49F3BA95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5320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925" indent="0" algn="ctr">
              <a:buNone/>
              <a:defRPr/>
            </a:lvl2pPr>
            <a:lvl3pPr marL="913850" indent="0" algn="ctr">
              <a:buNone/>
              <a:defRPr/>
            </a:lvl3pPr>
            <a:lvl4pPr marL="1370775" indent="0" algn="ctr">
              <a:buNone/>
              <a:defRPr/>
            </a:lvl4pPr>
            <a:lvl5pPr marL="1827701" indent="0" algn="ctr">
              <a:buNone/>
              <a:defRPr/>
            </a:lvl5pPr>
            <a:lvl6pPr marL="2284627" indent="0" algn="ctr">
              <a:buNone/>
              <a:defRPr/>
            </a:lvl6pPr>
            <a:lvl7pPr marL="2741555" indent="0" algn="ctr">
              <a:buNone/>
              <a:defRPr/>
            </a:lvl7pPr>
            <a:lvl8pPr marL="3198480" indent="0" algn="ctr">
              <a:buNone/>
              <a:defRPr/>
            </a:lvl8pPr>
            <a:lvl9pPr marL="3655406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C98B3-2184-4C50-BA38-03EC5C1DE4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184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856C5-06FB-4F47-9C31-4F2C70A17A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9482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25" indent="0">
              <a:buNone/>
              <a:defRPr sz="1800"/>
            </a:lvl2pPr>
            <a:lvl3pPr marL="913850" indent="0">
              <a:buNone/>
              <a:defRPr sz="1600"/>
            </a:lvl3pPr>
            <a:lvl4pPr marL="1370775" indent="0">
              <a:buNone/>
              <a:defRPr sz="1400"/>
            </a:lvl4pPr>
            <a:lvl5pPr marL="1827701" indent="0">
              <a:buNone/>
              <a:defRPr sz="1400"/>
            </a:lvl5pPr>
            <a:lvl6pPr marL="2284627" indent="0">
              <a:buNone/>
              <a:defRPr sz="1400"/>
            </a:lvl6pPr>
            <a:lvl7pPr marL="2741555" indent="0">
              <a:buNone/>
              <a:defRPr sz="1400"/>
            </a:lvl7pPr>
            <a:lvl8pPr marL="3198480" indent="0">
              <a:buNone/>
              <a:defRPr sz="1400"/>
            </a:lvl8pPr>
            <a:lvl9pPr marL="3655406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704F8-DEAE-4515-A47A-23F9C49F982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0177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762000" y="2133600"/>
            <a:ext cx="37338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7338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6AE1A-4A5F-4A32-99B4-36E8549FCE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045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25" indent="0">
              <a:buNone/>
              <a:defRPr sz="2000" b="1"/>
            </a:lvl2pPr>
            <a:lvl3pPr marL="913850" indent="0">
              <a:buNone/>
              <a:defRPr sz="1800" b="1"/>
            </a:lvl3pPr>
            <a:lvl4pPr marL="1370775" indent="0">
              <a:buNone/>
              <a:defRPr sz="1600" b="1"/>
            </a:lvl4pPr>
            <a:lvl5pPr marL="1827701" indent="0">
              <a:buNone/>
              <a:defRPr sz="1600" b="1"/>
            </a:lvl5pPr>
            <a:lvl6pPr marL="2284627" indent="0">
              <a:buNone/>
              <a:defRPr sz="1600" b="1"/>
            </a:lvl6pPr>
            <a:lvl7pPr marL="2741555" indent="0">
              <a:buNone/>
              <a:defRPr sz="1600" b="1"/>
            </a:lvl7pPr>
            <a:lvl8pPr marL="3198480" indent="0">
              <a:buNone/>
              <a:defRPr sz="1600" b="1"/>
            </a:lvl8pPr>
            <a:lvl9pPr marL="3655406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25" indent="0">
              <a:buNone/>
              <a:defRPr sz="2000" b="1"/>
            </a:lvl2pPr>
            <a:lvl3pPr marL="913850" indent="0">
              <a:buNone/>
              <a:defRPr sz="1800" b="1"/>
            </a:lvl3pPr>
            <a:lvl4pPr marL="1370775" indent="0">
              <a:buNone/>
              <a:defRPr sz="1600" b="1"/>
            </a:lvl4pPr>
            <a:lvl5pPr marL="1827701" indent="0">
              <a:buNone/>
              <a:defRPr sz="1600" b="1"/>
            </a:lvl5pPr>
            <a:lvl6pPr marL="2284627" indent="0">
              <a:buNone/>
              <a:defRPr sz="1600" b="1"/>
            </a:lvl6pPr>
            <a:lvl7pPr marL="2741555" indent="0">
              <a:buNone/>
              <a:defRPr sz="1600" b="1"/>
            </a:lvl7pPr>
            <a:lvl8pPr marL="3198480" indent="0">
              <a:buNone/>
              <a:defRPr sz="1600" b="1"/>
            </a:lvl8pPr>
            <a:lvl9pPr marL="3655406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7EBF1-AD50-4E9E-8F2D-E389CC339E7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493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A2ED-F7D5-4E9C-9539-32F5E9D6405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734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B069F-E196-4CF5-A9B3-32CD3A6FC9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7138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25" indent="0">
              <a:buNone/>
              <a:defRPr sz="1200"/>
            </a:lvl2pPr>
            <a:lvl3pPr marL="913850" indent="0">
              <a:buNone/>
              <a:defRPr sz="1000"/>
            </a:lvl3pPr>
            <a:lvl4pPr marL="1370775" indent="0">
              <a:buNone/>
              <a:defRPr sz="900"/>
            </a:lvl4pPr>
            <a:lvl5pPr marL="1827701" indent="0">
              <a:buNone/>
              <a:defRPr sz="900"/>
            </a:lvl5pPr>
            <a:lvl6pPr marL="2284627" indent="0">
              <a:buNone/>
              <a:defRPr sz="900"/>
            </a:lvl6pPr>
            <a:lvl7pPr marL="2741555" indent="0">
              <a:buNone/>
              <a:defRPr sz="900"/>
            </a:lvl7pPr>
            <a:lvl8pPr marL="3198480" indent="0">
              <a:buNone/>
              <a:defRPr sz="900"/>
            </a:lvl8pPr>
            <a:lvl9pPr marL="3655406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07CF7-7BCC-4E72-9718-32825AFC128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180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54FEF-4BCE-4B5E-8FBF-B04BDFCF9BF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96189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25" indent="0">
              <a:buNone/>
              <a:defRPr sz="2800"/>
            </a:lvl2pPr>
            <a:lvl3pPr marL="913850" indent="0">
              <a:buNone/>
              <a:defRPr sz="2400"/>
            </a:lvl3pPr>
            <a:lvl4pPr marL="1370775" indent="0">
              <a:buNone/>
              <a:defRPr sz="2000"/>
            </a:lvl4pPr>
            <a:lvl5pPr marL="1827701" indent="0">
              <a:buNone/>
              <a:defRPr sz="2000"/>
            </a:lvl5pPr>
            <a:lvl6pPr marL="2284627" indent="0">
              <a:buNone/>
              <a:defRPr sz="2000"/>
            </a:lvl6pPr>
            <a:lvl7pPr marL="2741555" indent="0">
              <a:buNone/>
              <a:defRPr sz="2000"/>
            </a:lvl7pPr>
            <a:lvl8pPr marL="3198480" indent="0">
              <a:buNone/>
              <a:defRPr sz="2000"/>
            </a:lvl8pPr>
            <a:lvl9pPr marL="3655406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25" indent="0">
              <a:buNone/>
              <a:defRPr sz="1200"/>
            </a:lvl2pPr>
            <a:lvl3pPr marL="913850" indent="0">
              <a:buNone/>
              <a:defRPr sz="1000"/>
            </a:lvl3pPr>
            <a:lvl4pPr marL="1370775" indent="0">
              <a:buNone/>
              <a:defRPr sz="900"/>
            </a:lvl4pPr>
            <a:lvl5pPr marL="1827701" indent="0">
              <a:buNone/>
              <a:defRPr sz="900"/>
            </a:lvl5pPr>
            <a:lvl6pPr marL="2284627" indent="0">
              <a:buNone/>
              <a:defRPr sz="900"/>
            </a:lvl6pPr>
            <a:lvl7pPr marL="2741555" indent="0">
              <a:buNone/>
              <a:defRPr sz="900"/>
            </a:lvl7pPr>
            <a:lvl8pPr marL="3198480" indent="0">
              <a:buNone/>
              <a:defRPr sz="900"/>
            </a:lvl8pPr>
            <a:lvl9pPr marL="3655406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9C875-93B0-4130-972F-0ACAA402ABC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3257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F8EBE-5DD7-460E-AADD-3D5E51C4D4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76533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77000" y="762000"/>
            <a:ext cx="1905000" cy="4800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562600" cy="48006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D326D-0356-4B66-B7F1-B778B9965E7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622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25" indent="0">
              <a:buNone/>
              <a:defRPr sz="1800"/>
            </a:lvl2pPr>
            <a:lvl3pPr marL="913850" indent="0">
              <a:buNone/>
              <a:defRPr sz="1600"/>
            </a:lvl3pPr>
            <a:lvl4pPr marL="1370775" indent="0">
              <a:buNone/>
              <a:defRPr sz="1400"/>
            </a:lvl4pPr>
            <a:lvl5pPr marL="1827701" indent="0">
              <a:buNone/>
              <a:defRPr sz="1400"/>
            </a:lvl5pPr>
            <a:lvl6pPr marL="2284627" indent="0">
              <a:buNone/>
              <a:defRPr sz="1400"/>
            </a:lvl6pPr>
            <a:lvl7pPr marL="2741555" indent="0">
              <a:buNone/>
              <a:defRPr sz="1400"/>
            </a:lvl7pPr>
            <a:lvl8pPr marL="3198480" indent="0">
              <a:buNone/>
              <a:defRPr sz="1400"/>
            </a:lvl8pPr>
            <a:lvl9pPr marL="3655406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55910-841A-49A4-995E-69C9E76EC07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97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762000" y="2133600"/>
            <a:ext cx="37338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7338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39FDC-6EEB-497D-8D90-E43B6A5D05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825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25" indent="0">
              <a:buNone/>
              <a:defRPr sz="2000" b="1"/>
            </a:lvl2pPr>
            <a:lvl3pPr marL="913850" indent="0">
              <a:buNone/>
              <a:defRPr sz="1800" b="1"/>
            </a:lvl3pPr>
            <a:lvl4pPr marL="1370775" indent="0">
              <a:buNone/>
              <a:defRPr sz="1600" b="1"/>
            </a:lvl4pPr>
            <a:lvl5pPr marL="1827701" indent="0">
              <a:buNone/>
              <a:defRPr sz="1600" b="1"/>
            </a:lvl5pPr>
            <a:lvl6pPr marL="2284627" indent="0">
              <a:buNone/>
              <a:defRPr sz="1600" b="1"/>
            </a:lvl6pPr>
            <a:lvl7pPr marL="2741555" indent="0">
              <a:buNone/>
              <a:defRPr sz="1600" b="1"/>
            </a:lvl7pPr>
            <a:lvl8pPr marL="3198480" indent="0">
              <a:buNone/>
              <a:defRPr sz="1600" b="1"/>
            </a:lvl8pPr>
            <a:lvl9pPr marL="3655406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25" indent="0">
              <a:buNone/>
              <a:defRPr sz="2000" b="1"/>
            </a:lvl2pPr>
            <a:lvl3pPr marL="913850" indent="0">
              <a:buNone/>
              <a:defRPr sz="1800" b="1"/>
            </a:lvl3pPr>
            <a:lvl4pPr marL="1370775" indent="0">
              <a:buNone/>
              <a:defRPr sz="1600" b="1"/>
            </a:lvl4pPr>
            <a:lvl5pPr marL="1827701" indent="0">
              <a:buNone/>
              <a:defRPr sz="1600" b="1"/>
            </a:lvl5pPr>
            <a:lvl6pPr marL="2284627" indent="0">
              <a:buNone/>
              <a:defRPr sz="1600" b="1"/>
            </a:lvl6pPr>
            <a:lvl7pPr marL="2741555" indent="0">
              <a:buNone/>
              <a:defRPr sz="1600" b="1"/>
            </a:lvl7pPr>
            <a:lvl8pPr marL="3198480" indent="0">
              <a:buNone/>
              <a:defRPr sz="1600" b="1"/>
            </a:lvl8pPr>
            <a:lvl9pPr marL="3655406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68733-614A-433A-8B4D-169DB0C9A4E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432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C73FE-ABCE-4D8C-8929-C7E6B70B234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703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F3FA8-9F2F-406A-BC9F-7EEEBADA420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339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25" indent="0">
              <a:buNone/>
              <a:defRPr sz="1200"/>
            </a:lvl2pPr>
            <a:lvl3pPr marL="913850" indent="0">
              <a:buNone/>
              <a:defRPr sz="1000"/>
            </a:lvl3pPr>
            <a:lvl4pPr marL="1370775" indent="0">
              <a:buNone/>
              <a:defRPr sz="900"/>
            </a:lvl4pPr>
            <a:lvl5pPr marL="1827701" indent="0">
              <a:buNone/>
              <a:defRPr sz="900"/>
            </a:lvl5pPr>
            <a:lvl6pPr marL="2284627" indent="0">
              <a:buNone/>
              <a:defRPr sz="900"/>
            </a:lvl6pPr>
            <a:lvl7pPr marL="2741555" indent="0">
              <a:buNone/>
              <a:defRPr sz="900"/>
            </a:lvl7pPr>
            <a:lvl8pPr marL="3198480" indent="0">
              <a:buNone/>
              <a:defRPr sz="900"/>
            </a:lvl8pPr>
            <a:lvl9pPr marL="3655406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DC34A-4187-4A27-8D75-AD1C66E1CE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05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25" indent="0">
              <a:buNone/>
              <a:defRPr sz="2800"/>
            </a:lvl2pPr>
            <a:lvl3pPr marL="913850" indent="0">
              <a:buNone/>
              <a:defRPr sz="2400"/>
            </a:lvl3pPr>
            <a:lvl4pPr marL="1370775" indent="0">
              <a:buNone/>
              <a:defRPr sz="2000"/>
            </a:lvl4pPr>
            <a:lvl5pPr marL="1827701" indent="0">
              <a:buNone/>
              <a:defRPr sz="2000"/>
            </a:lvl5pPr>
            <a:lvl6pPr marL="2284627" indent="0">
              <a:buNone/>
              <a:defRPr sz="2000"/>
            </a:lvl6pPr>
            <a:lvl7pPr marL="2741555" indent="0">
              <a:buNone/>
              <a:defRPr sz="2000"/>
            </a:lvl7pPr>
            <a:lvl8pPr marL="3198480" indent="0">
              <a:buNone/>
              <a:defRPr sz="2000"/>
            </a:lvl8pPr>
            <a:lvl9pPr marL="3655406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25" indent="0">
              <a:buNone/>
              <a:defRPr sz="1200"/>
            </a:lvl2pPr>
            <a:lvl3pPr marL="913850" indent="0">
              <a:buNone/>
              <a:defRPr sz="1000"/>
            </a:lvl3pPr>
            <a:lvl4pPr marL="1370775" indent="0">
              <a:buNone/>
              <a:defRPr sz="900"/>
            </a:lvl4pPr>
            <a:lvl5pPr marL="1827701" indent="0">
              <a:buNone/>
              <a:defRPr sz="900"/>
            </a:lvl5pPr>
            <a:lvl6pPr marL="2284627" indent="0">
              <a:buNone/>
              <a:defRPr sz="900"/>
            </a:lvl6pPr>
            <a:lvl7pPr marL="2741555" indent="0">
              <a:buNone/>
              <a:defRPr sz="900"/>
            </a:lvl7pPr>
            <a:lvl8pPr marL="3198480" indent="0">
              <a:buNone/>
              <a:defRPr sz="900"/>
            </a:lvl8pPr>
            <a:lvl9pPr marL="3655406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54EA6-B503-49AC-9496-E33F1C49ED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890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5" tIns="45695" rIns="91385" bIns="456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133600"/>
            <a:ext cx="7620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5" tIns="45695" rIns="91385" bIns="4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5" tIns="45695" rIns="91385" bIns="45695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5" tIns="45695" rIns="91385" bIns="45695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5" tIns="45695" rIns="91385" bIns="45695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412469-1EC7-45E0-80EF-5092C545F9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6" r:id="rId1"/>
    <p:sldLayoutId id="2147486737" r:id="rId2"/>
    <p:sldLayoutId id="2147486738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Verdana" pitchFamily="34" charset="0"/>
        </a:defRPr>
      </a:lvl5pPr>
      <a:lvl6pPr marL="456925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TheMixOffice" pitchFamily="34" charset="0"/>
        </a:defRPr>
      </a:lvl6pPr>
      <a:lvl7pPr marL="91385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TheMixOffice" pitchFamily="34" charset="0"/>
        </a:defRPr>
      </a:lvl7pPr>
      <a:lvl8pPr marL="1370775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TheMixOffice" pitchFamily="34" charset="0"/>
        </a:defRPr>
      </a:lvl8pPr>
      <a:lvl9pPr marL="1827701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TheMixOffice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3091" indent="-22846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0016" indent="-22846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6943" indent="-22846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3870" indent="-22846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nl-NL"/>
      </a:defPPr>
      <a:lvl1pPr marL="0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25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50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75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01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27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555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80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406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5" tIns="45695" rIns="91385" bIns="456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133600"/>
            <a:ext cx="7620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5" tIns="45695" rIns="91385" bIns="4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5" tIns="45695" rIns="91385" bIns="45695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5" tIns="45695" rIns="91385" bIns="45695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5" tIns="45695" rIns="91385" bIns="45695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F94399F-70C7-4086-BB21-71F2FD7997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58" r:id="rId1"/>
    <p:sldLayoutId id="2147486759" r:id="rId2"/>
    <p:sldLayoutId id="2147486760" r:id="rId3"/>
    <p:sldLayoutId id="2147486761" r:id="rId4"/>
    <p:sldLayoutId id="2147486762" r:id="rId5"/>
    <p:sldLayoutId id="2147486763" r:id="rId6"/>
    <p:sldLayoutId id="2147486764" r:id="rId7"/>
    <p:sldLayoutId id="2147486765" r:id="rId8"/>
    <p:sldLayoutId id="2147486766" r:id="rId9"/>
    <p:sldLayoutId id="2147486767" r:id="rId10"/>
    <p:sldLayoutId id="21474867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Verdana" pitchFamily="34" charset="0"/>
        </a:defRPr>
      </a:lvl5pPr>
      <a:lvl6pPr marL="456925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TheMixOffice" pitchFamily="34" charset="0"/>
        </a:defRPr>
      </a:lvl6pPr>
      <a:lvl7pPr marL="91385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TheMixOffice" pitchFamily="34" charset="0"/>
        </a:defRPr>
      </a:lvl7pPr>
      <a:lvl8pPr marL="1370775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TheMixOffice" pitchFamily="34" charset="0"/>
        </a:defRPr>
      </a:lvl8pPr>
      <a:lvl9pPr marL="1827701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EEBE15"/>
          </a:solidFill>
          <a:latin typeface="TheMixOffice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3091" indent="-22846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0016" indent="-22846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6943" indent="-22846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3870" indent="-22846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nl-NL"/>
      </a:defPPr>
      <a:lvl1pPr marL="0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25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50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75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01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27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555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80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406" algn="l" defTabSz="91385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716338"/>
            <a:ext cx="7772400" cy="1584325"/>
          </a:xfrm>
        </p:spPr>
        <p:txBody>
          <a:bodyPr/>
          <a:lstStyle/>
          <a:p>
            <a:pPr algn="ctr">
              <a:defRPr/>
            </a:pPr>
            <a:r>
              <a:rPr lang="nl-NL" dirty="0" smtClean="0"/>
              <a:t>Inrichting Beheer openbare Ruimte</a:t>
            </a:r>
            <a:endParaRPr lang="nl-NL" dirty="0"/>
          </a:p>
        </p:txBody>
      </p:sp>
      <p:sp>
        <p:nvSpPr>
          <p:cNvPr id="118787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11188" y="1700213"/>
            <a:ext cx="7772400" cy="1500187"/>
          </a:xfrm>
        </p:spPr>
        <p:txBody>
          <a:bodyPr/>
          <a:lstStyle/>
          <a:p>
            <a:pPr algn="ctr"/>
            <a:r>
              <a:rPr lang="nl-NL" altLang="nl-NL" sz="6000" smtClean="0">
                <a:solidFill>
                  <a:srgbClr val="FFC000"/>
                </a:solidFill>
              </a:rPr>
              <a:t>Afdeling IBOR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Taken Handhavers</a:t>
            </a:r>
          </a:p>
        </p:txBody>
      </p:sp>
      <p:sp>
        <p:nvSpPr>
          <p:cNvPr id="12800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Parkeertoezicht</a:t>
            </a:r>
          </a:p>
          <a:p>
            <a:pPr eaLnBrk="1" hangingPunct="1"/>
            <a:r>
              <a:rPr lang="nl-NL" altLang="nl-NL" smtClean="0"/>
              <a:t>APV</a:t>
            </a:r>
          </a:p>
          <a:p>
            <a:pPr eaLnBrk="1" hangingPunct="1"/>
            <a:r>
              <a:rPr lang="nl-NL" altLang="nl-NL" smtClean="0"/>
              <a:t>Afvalstoffenverordening</a:t>
            </a:r>
          </a:p>
          <a:p>
            <a:pPr eaLnBrk="1" hangingPunct="1"/>
            <a:r>
              <a:rPr lang="nl-NL" altLang="nl-NL" smtClean="0"/>
              <a:t>Overlastgevende hangjeugd</a:t>
            </a:r>
          </a:p>
          <a:p>
            <a:pPr eaLnBrk="1" hangingPunct="1"/>
            <a:r>
              <a:rPr lang="nl-NL" altLang="nl-NL" smtClean="0"/>
              <a:t>Drank- en horecawet</a:t>
            </a:r>
          </a:p>
          <a:p>
            <a:pPr eaLnBrk="1" hangingPunct="1"/>
            <a:r>
              <a:rPr lang="nl-NL" altLang="nl-NL" smtClean="0"/>
              <a:t>Vuurwerk</a:t>
            </a:r>
          </a:p>
          <a:p>
            <a:pPr eaLnBrk="1" hangingPunct="1"/>
            <a:r>
              <a:rPr lang="nl-NL" altLang="nl-NL" smtClean="0"/>
              <a:t>Enkele verkeersovertredingen(relatie leefbaarheid)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Wijkgericht</a:t>
            </a:r>
          </a:p>
        </p:txBody>
      </p:sp>
      <p:sp>
        <p:nvSpPr>
          <p:cNvPr id="12902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TOR </a:t>
            </a:r>
          </a:p>
          <a:p>
            <a:pPr eaLnBrk="1" hangingPunct="1"/>
            <a:r>
              <a:rPr lang="nl-NL" altLang="nl-NL" smtClean="0"/>
              <a:t>CKM (Lambert van Hoeij)</a:t>
            </a:r>
          </a:p>
          <a:p>
            <a:pPr eaLnBrk="1" hangingPunct="1"/>
            <a:r>
              <a:rPr lang="nl-NL" altLang="nl-NL" smtClean="0"/>
              <a:t>Noord-West (Tonnie Vermeulen)</a:t>
            </a:r>
          </a:p>
          <a:p>
            <a:pPr eaLnBrk="1" hangingPunct="1"/>
            <a:r>
              <a:rPr lang="nl-NL" altLang="nl-NL" smtClean="0"/>
              <a:t>Schadewijk (Ad van der Westen)</a:t>
            </a:r>
          </a:p>
          <a:p>
            <a:pPr eaLnBrk="1" hangingPunct="1"/>
            <a:r>
              <a:rPr lang="nl-NL" altLang="nl-NL" smtClean="0"/>
              <a:t>Zuid (Johan van Nimwegen)</a:t>
            </a:r>
          </a:p>
          <a:p>
            <a:pPr eaLnBrk="1" hangingPunct="1"/>
            <a:r>
              <a:rPr lang="nl-NL" altLang="nl-NL" smtClean="0"/>
              <a:t>Ruwaard (Frans Keijzers)</a:t>
            </a:r>
          </a:p>
          <a:p>
            <a:pPr eaLnBrk="1" hangingPunct="1"/>
            <a:r>
              <a:rPr lang="nl-NL" altLang="nl-NL" smtClean="0"/>
              <a:t>Kernen geen eigen 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kstvak 3"/>
          <p:cNvSpPr txBox="1">
            <a:spLocks noChangeArrowheads="1"/>
          </p:cNvSpPr>
          <p:nvPr/>
        </p:nvSpPr>
        <p:spPr bwMode="auto">
          <a:xfrm>
            <a:off x="3079750" y="882650"/>
            <a:ext cx="34575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5" rIns="91385" bIns="45695">
            <a:spAutoFit/>
          </a:bodyPr>
          <a:lstStyle>
            <a:lvl1pPr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EEBE15"/>
                </a:solidFill>
                <a:latin typeface="Times New Roman" pitchFamily="18" charset="0"/>
              </a:rPr>
              <a:t>IBOR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200">
                <a:latin typeface="Times New Roman" pitchFamily="18" charset="0"/>
              </a:rPr>
              <a:t>Inrichting Beheer Openbare Ruimte</a:t>
            </a:r>
          </a:p>
        </p:txBody>
      </p:sp>
      <p:sp>
        <p:nvSpPr>
          <p:cNvPr id="119811" name="Tekstvak 4"/>
          <p:cNvSpPr txBox="1">
            <a:spLocks noChangeArrowheads="1"/>
          </p:cNvSpPr>
          <p:nvPr/>
        </p:nvSpPr>
        <p:spPr bwMode="auto">
          <a:xfrm>
            <a:off x="179388" y="2349500"/>
            <a:ext cx="2592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5" rIns="91385" bIns="45695">
            <a:spAutoFit/>
          </a:bodyPr>
          <a:lstStyle>
            <a:lvl1pPr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EEBE15"/>
                </a:solidFill>
                <a:latin typeface="Times New Roman" pitchFamily="18" charset="0"/>
              </a:rPr>
              <a:t>Specialisten</a:t>
            </a:r>
          </a:p>
        </p:txBody>
      </p:sp>
      <p:sp>
        <p:nvSpPr>
          <p:cNvPr id="119812" name="Tekstvak 5"/>
          <p:cNvSpPr txBox="1">
            <a:spLocks noChangeArrowheads="1"/>
          </p:cNvSpPr>
          <p:nvPr/>
        </p:nvSpPr>
        <p:spPr bwMode="auto">
          <a:xfrm>
            <a:off x="4464050" y="2379663"/>
            <a:ext cx="2952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5" rIns="91385" bIns="45695">
            <a:spAutoFit/>
          </a:bodyPr>
          <a:lstStyle>
            <a:lvl1pPr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EEBE15"/>
                </a:solidFill>
                <a:latin typeface="Times New Roman" pitchFamily="18" charset="0"/>
              </a:rPr>
              <a:t>Tor &amp; Hor</a:t>
            </a:r>
          </a:p>
        </p:txBody>
      </p:sp>
      <p:sp>
        <p:nvSpPr>
          <p:cNvPr id="119813" name="Tekstvak 6"/>
          <p:cNvSpPr txBox="1">
            <a:spLocks noChangeArrowheads="1"/>
          </p:cNvSpPr>
          <p:nvPr/>
        </p:nvSpPr>
        <p:spPr bwMode="auto">
          <a:xfrm>
            <a:off x="2185988" y="2378075"/>
            <a:ext cx="25923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5" rIns="91385" bIns="45695">
            <a:spAutoFit/>
          </a:bodyPr>
          <a:lstStyle>
            <a:lvl1pPr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EEBE15"/>
                </a:solidFill>
                <a:latin typeface="Times New Roman" pitchFamily="18" charset="0"/>
              </a:rPr>
              <a:t>Gebieden &amp; Projecten</a:t>
            </a:r>
          </a:p>
        </p:txBody>
      </p:sp>
      <p:sp>
        <p:nvSpPr>
          <p:cNvPr id="119814" name="Tekstvak 7"/>
          <p:cNvSpPr txBox="1">
            <a:spLocks noChangeArrowheads="1"/>
          </p:cNvSpPr>
          <p:nvPr/>
        </p:nvSpPr>
        <p:spPr bwMode="auto">
          <a:xfrm>
            <a:off x="179388" y="3167063"/>
            <a:ext cx="2232025" cy="196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5" rIns="91385" bIns="45695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Riolering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Groen, water &amp; ecologie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Wegen &amp; Verkeer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Parkeren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Rollend Materieel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Openbare Verlichting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Milieu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Gegevensbeheer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Kabels en Leidingen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nl-NL" altLang="nl-NL" sz="1200">
              <a:latin typeface="Times New Roman" pitchFamily="18" charset="0"/>
            </a:endParaRPr>
          </a:p>
        </p:txBody>
      </p:sp>
      <p:sp>
        <p:nvSpPr>
          <p:cNvPr id="119815" name="Tekstvak 8"/>
          <p:cNvSpPr txBox="1">
            <a:spLocks noChangeArrowheads="1"/>
          </p:cNvSpPr>
          <p:nvPr/>
        </p:nvSpPr>
        <p:spPr bwMode="auto">
          <a:xfrm>
            <a:off x="2073275" y="3160713"/>
            <a:ext cx="2808288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5" rIns="91385" bIns="45695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Projectleiders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Projectopzichters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Ontwerpers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Werkvoorbereiders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Gebiedsbeheerders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nl-NL" altLang="nl-NL" sz="1200">
              <a:latin typeface="Times New Roman" pitchFamily="18" charset="0"/>
            </a:endParaRPr>
          </a:p>
        </p:txBody>
      </p:sp>
      <p:sp>
        <p:nvSpPr>
          <p:cNvPr id="119816" name="Tekstvak 9"/>
          <p:cNvSpPr txBox="1">
            <a:spLocks noChangeArrowheads="1"/>
          </p:cNvSpPr>
          <p:nvPr/>
        </p:nvSpPr>
        <p:spPr bwMode="auto">
          <a:xfrm>
            <a:off x="7623175" y="3114675"/>
            <a:ext cx="1479550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5" rIns="91385" bIns="45695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Opzichters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Buitendienst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Werf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Markt/Kermis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nl-NL" altLang="nl-NL" sz="1200">
              <a:latin typeface="Times New Roman" pitchFamily="18" charset="0"/>
            </a:endParaRPr>
          </a:p>
        </p:txBody>
      </p:sp>
      <p:cxnSp>
        <p:nvCxnSpPr>
          <p:cNvPr id="12" name="Rechte verbindingslijn 11"/>
          <p:cNvCxnSpPr/>
          <p:nvPr/>
        </p:nvCxnSpPr>
        <p:spPr>
          <a:xfrm>
            <a:off x="539750" y="2060575"/>
            <a:ext cx="78486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2771775" y="2060575"/>
            <a:ext cx="0" cy="255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819" name="Tekstvak 5"/>
          <p:cNvSpPr txBox="1">
            <a:spLocks noChangeArrowheads="1"/>
          </p:cNvSpPr>
          <p:nvPr/>
        </p:nvSpPr>
        <p:spPr bwMode="auto">
          <a:xfrm>
            <a:off x="7554913" y="2365375"/>
            <a:ext cx="2952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5" rIns="91385" bIns="45695">
            <a:spAutoFit/>
          </a:bodyPr>
          <a:lstStyle>
            <a:lvl1pPr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EEBE15"/>
                </a:solidFill>
                <a:latin typeface="Times New Roman" pitchFamily="18" charset="0"/>
              </a:rPr>
              <a:t>Uitvoering</a:t>
            </a:r>
          </a:p>
        </p:txBody>
      </p:sp>
      <p:sp>
        <p:nvSpPr>
          <p:cNvPr id="119820" name="Tekstvak 9"/>
          <p:cNvSpPr txBox="1">
            <a:spLocks noChangeArrowheads="1"/>
          </p:cNvSpPr>
          <p:nvPr/>
        </p:nvSpPr>
        <p:spPr bwMode="auto">
          <a:xfrm>
            <a:off x="4446588" y="3114675"/>
            <a:ext cx="2808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5" rIns="91385" bIns="45695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Toezicht &amp; Handhaving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nl-NL" altLang="nl-NL" sz="1200">
              <a:latin typeface="Times New Roman" pitchFamily="18" charset="0"/>
            </a:endParaRPr>
          </a:p>
        </p:txBody>
      </p:sp>
      <p:cxnSp>
        <p:nvCxnSpPr>
          <p:cNvPr id="21" name="Rechte verbindingslijn 20"/>
          <p:cNvCxnSpPr/>
          <p:nvPr/>
        </p:nvCxnSpPr>
        <p:spPr>
          <a:xfrm>
            <a:off x="8388350" y="2060575"/>
            <a:ext cx="0" cy="28892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4895850" y="1530350"/>
            <a:ext cx="0" cy="53022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6588125" y="2058988"/>
            <a:ext cx="0" cy="25558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824" name="Tekstvak 5"/>
          <p:cNvSpPr txBox="1">
            <a:spLocks noChangeArrowheads="1"/>
          </p:cNvSpPr>
          <p:nvPr/>
        </p:nvSpPr>
        <p:spPr bwMode="auto">
          <a:xfrm>
            <a:off x="6183313" y="2347913"/>
            <a:ext cx="2952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5" rIns="91385" bIns="45695">
            <a:spAutoFit/>
          </a:bodyPr>
          <a:lstStyle>
            <a:lvl1pPr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EEBE15"/>
                </a:solidFill>
                <a:latin typeface="Times New Roman" pitchFamily="18" charset="0"/>
              </a:rPr>
              <a:t>Afval</a:t>
            </a:r>
          </a:p>
        </p:txBody>
      </p:sp>
      <p:sp>
        <p:nvSpPr>
          <p:cNvPr id="119825" name="Tekstvak 9"/>
          <p:cNvSpPr txBox="1">
            <a:spLocks noChangeArrowheads="1"/>
          </p:cNvSpPr>
          <p:nvPr/>
        </p:nvSpPr>
        <p:spPr bwMode="auto">
          <a:xfrm>
            <a:off x="6189663" y="3109913"/>
            <a:ext cx="1404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5" rIns="91385" bIns="45695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nl-NL" sz="1200">
                <a:latin typeface="Times New Roman" pitchFamily="18" charset="0"/>
              </a:rPr>
              <a:t>Afvalinzameling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nl-NL" altLang="nl-NL" sz="1200">
              <a:latin typeface="Times New Roman" pitchFamily="18" charset="0"/>
            </a:endParaRPr>
          </a:p>
        </p:txBody>
      </p:sp>
      <p:cxnSp>
        <p:nvCxnSpPr>
          <p:cNvPr id="23" name="Rechte verbindingslijn 22"/>
          <p:cNvCxnSpPr/>
          <p:nvPr/>
        </p:nvCxnSpPr>
        <p:spPr>
          <a:xfrm>
            <a:off x="539750" y="2058988"/>
            <a:ext cx="0" cy="25558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5076825" y="2068513"/>
            <a:ext cx="0" cy="25717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el 1"/>
          <p:cNvSpPr>
            <a:spLocks noGrp="1"/>
          </p:cNvSpPr>
          <p:nvPr>
            <p:ph type="title"/>
          </p:nvPr>
        </p:nvSpPr>
        <p:spPr>
          <a:xfrm>
            <a:off x="762000" y="92075"/>
            <a:ext cx="7620000" cy="1143000"/>
          </a:xfrm>
        </p:spPr>
        <p:txBody>
          <a:bodyPr/>
          <a:lstStyle/>
          <a:p>
            <a:pPr algn="ctr" eaLnBrk="1" hangingPunct="1"/>
            <a:r>
              <a:rPr lang="nl-NL" altLang="nl-NL" smtClean="0"/>
              <a:t>Gebiedsbeheer</a:t>
            </a:r>
          </a:p>
        </p:txBody>
      </p:sp>
      <p:sp>
        <p:nvSpPr>
          <p:cNvPr id="12083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1208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"/>
          <a:stretch>
            <a:fillRect/>
          </a:stretch>
        </p:blipFill>
        <p:spPr bwMode="auto">
          <a:xfrm>
            <a:off x="0" y="1235075"/>
            <a:ext cx="9144000" cy="423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el 1"/>
          <p:cNvSpPr>
            <a:spLocks noGrp="1"/>
          </p:cNvSpPr>
          <p:nvPr>
            <p:ph type="title"/>
          </p:nvPr>
        </p:nvSpPr>
        <p:spPr>
          <a:xfrm>
            <a:off x="539750" y="692150"/>
            <a:ext cx="8058150" cy="1143000"/>
          </a:xfrm>
        </p:spPr>
        <p:txBody>
          <a:bodyPr/>
          <a:lstStyle/>
          <a:p>
            <a:pPr algn="ctr"/>
            <a:r>
              <a:rPr lang="nl-NL" altLang="nl-NL" smtClean="0"/>
              <a:t>Werkzaamheden Gebiedsbeheerders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695" indent="-342695">
              <a:defRPr/>
            </a:pPr>
            <a:r>
              <a:rPr lang="nl-NL" dirty="0" smtClean="0"/>
              <a:t>Integraal verantwoordelijk voor het beheer van de openbare Ruimte</a:t>
            </a:r>
          </a:p>
          <a:p>
            <a:pPr marL="342695" indent="-342695">
              <a:defRPr/>
            </a:pPr>
            <a:r>
              <a:rPr lang="nl-NL" dirty="0" smtClean="0"/>
              <a:t>Levert een bijdrage aan het beheerbeleid </a:t>
            </a:r>
            <a:r>
              <a:rPr lang="nl-NL" dirty="0"/>
              <a:t>van de openbare ruimte </a:t>
            </a:r>
          </a:p>
          <a:p>
            <a:pPr marL="342695" indent="-342695">
              <a:defRPr/>
            </a:pPr>
            <a:r>
              <a:rPr lang="nl-NL" dirty="0" smtClean="0"/>
              <a:t>Eerste aanspeekpunt voor bestuur en bewoners</a:t>
            </a:r>
          </a:p>
          <a:p>
            <a:pPr marL="342695" indent="-342695">
              <a:defRPr/>
            </a:pPr>
            <a:endParaRPr lang="nl-NL" dirty="0"/>
          </a:p>
          <a:p>
            <a:pPr marL="342695" indent="-342695">
              <a:defRPr/>
            </a:pPr>
            <a:endParaRPr lang="nl-NL" dirty="0" smtClean="0"/>
          </a:p>
          <a:p>
            <a:pPr marL="0" indent="0">
              <a:buFontTx/>
              <a:buNone/>
              <a:defRPr/>
            </a:pPr>
            <a:endParaRPr lang="nl-NL" dirty="0"/>
          </a:p>
          <a:p>
            <a:pPr marL="342695" indent="-342695">
              <a:defRPr/>
            </a:pPr>
            <a:endParaRPr lang="nl-NL" dirty="0" smtClean="0"/>
          </a:p>
          <a:p>
            <a:pPr marL="342695" indent="-342695">
              <a:defRPr/>
            </a:pPr>
            <a:endParaRPr lang="nl-NL" dirty="0" smtClean="0"/>
          </a:p>
          <a:p>
            <a:pPr marL="342695" indent="-342695">
              <a:defRPr/>
            </a:pPr>
            <a:endParaRPr lang="nl-NL" dirty="0" smtClean="0"/>
          </a:p>
          <a:p>
            <a:pPr marL="342695" indent="-342695">
              <a:defRPr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itel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13688" cy="1143000"/>
          </a:xfrm>
        </p:spPr>
        <p:txBody>
          <a:bodyPr/>
          <a:lstStyle/>
          <a:p>
            <a:r>
              <a:rPr lang="nl-NL" altLang="nl-NL" smtClean="0"/>
              <a:t>Werkzaamheden Gebiedsbeheerders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695" indent="-342695">
              <a:defRPr/>
            </a:pPr>
            <a:r>
              <a:rPr lang="nl-NL" dirty="0"/>
              <a:t>Plannen en opdrachtgever van IUP Projecten</a:t>
            </a:r>
          </a:p>
          <a:p>
            <a:pPr marL="342695" indent="-342695">
              <a:buFontTx/>
              <a:buChar char="-"/>
              <a:defRPr/>
            </a:pPr>
            <a:r>
              <a:rPr lang="nl-NL" dirty="0"/>
              <a:t>Plannen en ontwikkelingen afstemmen met       </a:t>
            </a:r>
          </a:p>
          <a:p>
            <a:pPr marL="0" indent="0">
              <a:buFontTx/>
              <a:buNone/>
              <a:defRPr/>
            </a:pPr>
            <a:r>
              <a:rPr lang="nl-NL" dirty="0"/>
              <a:t>   in- en externen </a:t>
            </a:r>
          </a:p>
          <a:p>
            <a:pPr marL="342695" indent="-342695">
              <a:buFont typeface="Wingdings" panose="05000000000000000000" pitchFamily="2" charset="2"/>
              <a:buChar char="Ø"/>
              <a:defRPr/>
            </a:pPr>
            <a:r>
              <a:rPr lang="nl-NL" dirty="0"/>
              <a:t>  Bewoners</a:t>
            </a:r>
          </a:p>
          <a:p>
            <a:pPr marL="342695" indent="-342695">
              <a:buFont typeface="Wingdings" panose="05000000000000000000" pitchFamily="2" charset="2"/>
              <a:buChar char="Ø"/>
              <a:defRPr/>
            </a:pPr>
            <a:r>
              <a:rPr lang="nl-NL" dirty="0" smtClean="0"/>
              <a:t>  Kernteams</a:t>
            </a:r>
            <a:endParaRPr lang="nl-NL" dirty="0"/>
          </a:p>
          <a:p>
            <a:pPr marL="342695" indent="-342695">
              <a:buFont typeface="Wingdings" panose="05000000000000000000" pitchFamily="2" charset="2"/>
              <a:buChar char="Ø"/>
              <a:defRPr/>
            </a:pPr>
            <a:r>
              <a:rPr lang="nl-NL" dirty="0"/>
              <a:t>  </a:t>
            </a:r>
            <a:r>
              <a:rPr lang="nl-NL" dirty="0" smtClean="0"/>
              <a:t>Wijk- en dorpsraden</a:t>
            </a:r>
            <a:endParaRPr lang="nl-NL" dirty="0"/>
          </a:p>
          <a:p>
            <a:pPr marL="342695" indent="-342695">
              <a:buFont typeface="Wingdings" panose="05000000000000000000" pitchFamily="2" charset="2"/>
              <a:buChar char="Ø"/>
              <a:defRPr/>
            </a:pPr>
            <a:r>
              <a:rPr lang="nl-NL" dirty="0"/>
              <a:t>  </a:t>
            </a:r>
            <a:r>
              <a:rPr lang="nl-NL" dirty="0" smtClean="0"/>
              <a:t>College </a:t>
            </a:r>
            <a:r>
              <a:rPr lang="nl-NL" dirty="0"/>
              <a:t>van B&amp;W</a:t>
            </a:r>
          </a:p>
          <a:p>
            <a:pPr marL="342695" indent="-342695">
              <a:buFont typeface="Wingdings" panose="05000000000000000000" pitchFamily="2" charset="2"/>
              <a:buChar char="Ø"/>
              <a:defRPr/>
            </a:pPr>
            <a:r>
              <a:rPr lang="nl-NL" dirty="0"/>
              <a:t>  </a:t>
            </a:r>
            <a:r>
              <a:rPr lang="nl-NL" dirty="0" smtClean="0"/>
              <a:t>Bedrijfsleven/scholen etc.</a:t>
            </a:r>
          </a:p>
          <a:p>
            <a:pPr marL="0" indent="0">
              <a:buFontTx/>
              <a:buNone/>
              <a:defRPr/>
            </a:pPr>
            <a:r>
              <a:rPr lang="nl-NL" dirty="0" smtClean="0"/>
              <a:t>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3900" y="1143000"/>
            <a:ext cx="7696200" cy="1143000"/>
          </a:xfrm>
        </p:spPr>
        <p:txBody>
          <a:bodyPr/>
          <a:lstStyle/>
          <a:p>
            <a:pPr eaLnBrk="1" hangingPunct="1"/>
            <a:r>
              <a:rPr lang="nl-NL" altLang="nl-NL" b="1" smtClean="0"/>
              <a:t>TOR/HOR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514600"/>
            <a:ext cx="7696200" cy="3048000"/>
          </a:xfrm>
        </p:spPr>
        <p:txBody>
          <a:bodyPr/>
          <a:lstStyle/>
          <a:p>
            <a:pPr algn="l" eaLnBrk="1" hangingPunct="1"/>
            <a:r>
              <a:rPr lang="nl-NL" altLang="nl-NL" b="1" smtClean="0"/>
              <a:t>TOR: Toezicht openbare ruimte</a:t>
            </a:r>
          </a:p>
          <a:p>
            <a:pPr algn="l" eaLnBrk="1" hangingPunct="1"/>
            <a:r>
              <a:rPr lang="nl-NL" altLang="nl-NL" b="1" smtClean="0"/>
              <a:t>HOR: Handhaving openbare ruimte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Taken</a:t>
            </a:r>
          </a:p>
        </p:txBody>
      </p:sp>
      <p:sp>
        <p:nvSpPr>
          <p:cNvPr id="12493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Leefbaarheid</a:t>
            </a:r>
          </a:p>
          <a:p>
            <a:pPr eaLnBrk="1" hangingPunct="1"/>
            <a:r>
              <a:rPr lang="nl-NL" altLang="nl-NL" smtClean="0"/>
              <a:t>Veiligheid</a:t>
            </a:r>
          </a:p>
          <a:p>
            <a:pPr eaLnBrk="1" hangingPunct="1"/>
            <a:r>
              <a:rPr lang="nl-NL" altLang="nl-NL" smtClean="0"/>
              <a:t>Openbare ruimte.</a:t>
            </a:r>
          </a:p>
          <a:p>
            <a:pPr eaLnBrk="1" hangingPunct="1"/>
            <a:endParaRPr lang="nl-NL" alt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voorbeelden</a:t>
            </a:r>
          </a:p>
        </p:txBody>
      </p:sp>
      <p:sp>
        <p:nvSpPr>
          <p:cNvPr id="12595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Uitlaatregels honden</a:t>
            </a:r>
          </a:p>
          <a:p>
            <a:pPr eaLnBrk="1" hangingPunct="1"/>
            <a:r>
              <a:rPr lang="nl-NL" altLang="nl-NL" smtClean="0"/>
              <a:t>Aanbieden huishoudelijk afval</a:t>
            </a:r>
          </a:p>
          <a:p>
            <a:pPr eaLnBrk="1" hangingPunct="1"/>
            <a:r>
              <a:rPr lang="nl-NL" altLang="nl-NL" smtClean="0"/>
              <a:t>Parkeren</a:t>
            </a:r>
          </a:p>
          <a:p>
            <a:pPr eaLnBrk="1" hangingPunct="1"/>
            <a:r>
              <a:rPr lang="nl-NL" altLang="nl-NL" smtClean="0"/>
              <a:t>Onjuist gebruik openbare ruimte</a:t>
            </a:r>
          </a:p>
          <a:p>
            <a:pPr eaLnBrk="1" hangingPunct="1"/>
            <a:r>
              <a:rPr lang="nl-NL" altLang="nl-NL" smtClean="0"/>
              <a:t>Verkeer regelen bij calamiteiten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Wat doen ze niet</a:t>
            </a:r>
          </a:p>
        </p:txBody>
      </p:sp>
      <p:sp>
        <p:nvSpPr>
          <p:cNvPr id="12697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Geen openbare ruimte</a:t>
            </a:r>
          </a:p>
          <a:p>
            <a:pPr eaLnBrk="1" hangingPunct="1"/>
            <a:r>
              <a:rPr lang="nl-NL" altLang="nl-NL" smtClean="0"/>
              <a:t>Beboeten</a:t>
            </a:r>
          </a:p>
          <a:p>
            <a:pPr eaLnBrk="1" hangingPunct="1"/>
            <a:r>
              <a:rPr lang="nl-NL" altLang="nl-NL" smtClean="0"/>
              <a:t>Openbare orde. (Politie)</a:t>
            </a:r>
          </a:p>
          <a:p>
            <a:pPr eaLnBrk="1" hangingPunct="1"/>
            <a:r>
              <a:rPr lang="nl-NL" altLang="nl-NL" smtClean="0"/>
              <a:t>Verkeer regelen bij evenementen</a:t>
            </a:r>
          </a:p>
          <a:p>
            <a:pPr eaLnBrk="1" hangingPunct="1"/>
            <a:endParaRPr lang="nl-NL" altLang="nl-NL" smtClean="0"/>
          </a:p>
          <a:p>
            <a:pPr eaLnBrk="1" hangingPunct="1"/>
            <a:endParaRPr lang="nl-NL" alt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antoorthem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thema nieuw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oorthe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oorthe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blank">
  <a:themeElements>
    <a:clrScheme name="Kantoorthem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thema nieuw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oorthe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oorthe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1248</TotalTime>
  <Words>277</Words>
  <Application>Microsoft Office PowerPoint</Application>
  <PresentationFormat>Diavoorstelling (4:3)</PresentationFormat>
  <Paragraphs>94</Paragraphs>
  <Slides>11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10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23" baseType="lpstr">
      <vt:lpstr>Times New Roman</vt:lpstr>
      <vt:lpstr>Arial</vt:lpstr>
      <vt:lpstr>Verdana</vt:lpstr>
      <vt:lpstr>Calibri</vt:lpstr>
      <vt:lpstr>Constantia</vt:lpstr>
      <vt:lpstr>Wingdings 2</vt:lpstr>
      <vt:lpstr>Rockwell</vt:lpstr>
      <vt:lpstr>ＭＳ Ｐゴシック</vt:lpstr>
      <vt:lpstr>Wingdings</vt:lpstr>
      <vt:lpstr>Baskerville Old Face</vt:lpstr>
      <vt:lpstr>blank</vt:lpstr>
      <vt:lpstr>3_blank</vt:lpstr>
      <vt:lpstr>Inrichting Beheer openbare Ruimte</vt:lpstr>
      <vt:lpstr>PowerPoint-presentatie</vt:lpstr>
      <vt:lpstr>Gebiedsbeheer</vt:lpstr>
      <vt:lpstr>Werkzaamheden Gebiedsbeheerders</vt:lpstr>
      <vt:lpstr>Werkzaamheden Gebiedsbeheerders</vt:lpstr>
      <vt:lpstr>TOR/HOR</vt:lpstr>
      <vt:lpstr>Taken</vt:lpstr>
      <vt:lpstr>voorbeelden</vt:lpstr>
      <vt:lpstr>Wat doen ze niet</vt:lpstr>
      <vt:lpstr>Taken Handhavers</vt:lpstr>
      <vt:lpstr>Wijkgericht</vt:lpstr>
    </vt:vector>
  </TitlesOfParts>
  <Company>Gemeente Oss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Afdeling IBOR</dc:title>
  <dc:creator>rharmsen</dc:creator>
  <cp:lastModifiedBy>gebruiker</cp:lastModifiedBy>
  <cp:revision>73</cp:revision>
  <cp:lastPrinted>2015-02-10T13:38:21Z</cp:lastPrinted>
  <dcterms:created xsi:type="dcterms:W3CDTF">2015-01-22T14:06:58Z</dcterms:created>
  <dcterms:modified xsi:type="dcterms:W3CDTF">2015-02-12T18:22:30Z</dcterms:modified>
</cp:coreProperties>
</file>