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492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B5E4F-0874-3748-B0E2-9F4B4DF576B7}" type="datetimeFigureOut">
              <a:rPr lang="nl-NL" smtClean="0"/>
              <a:t>12-2-2015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28FE3-BE89-634D-AB7A-10BCF50593F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8019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C28FE3-BE89-634D-AB7A-10BCF50593FD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13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2502945"/>
            <a:ext cx="1466879" cy="1676400"/>
            <a:chOff x="1230573" y="1890215"/>
            <a:chExt cx="1444388" cy="1650696"/>
          </a:xfrm>
        </p:grpSpPr>
        <p:sp>
          <p:nvSpPr>
            <p:cNvPr id="9" name="Oval 8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Round Same Side Corner Rectangle 12"/>
          <p:cNvSpPr/>
          <p:nvPr/>
        </p:nvSpPr>
        <p:spPr>
          <a:xfrm rot="5400000" flipH="1">
            <a:off x="4572000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248" y="1680881"/>
            <a:ext cx="3273552" cy="1640541"/>
          </a:xfrm>
        </p:spPr>
        <p:txBody>
          <a:bodyPr vert="horz" lIns="91440" tIns="0" rIns="91440" bIns="0" rtlCol="0" anchor="b" anchorCtr="0">
            <a:noAutofit/>
          </a:bodyPr>
          <a:lstStyle>
            <a:lvl1pPr algn="ct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51248" y="3384176"/>
            <a:ext cx="3273552" cy="530352"/>
          </a:xfrm>
        </p:spPr>
        <p:txBody>
          <a:bodyPr vert="horz" lIns="91440" tIns="0" rIns="91440" bIns="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429001" y="450850"/>
            <a:ext cx="4922184" cy="461168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6758" y="5069541"/>
            <a:ext cx="4924425" cy="662519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6759" y="5732060"/>
            <a:ext cx="4924425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1609725"/>
            <a:ext cx="5343525" cy="228123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3904812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4586704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443552"/>
            <a:ext cx="5343525" cy="2281238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2015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3362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6"/>
          </p:nvPr>
        </p:nvSpPr>
        <p:spPr>
          <a:xfrm flipH="1">
            <a:off x="3021106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5723362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afbeeldingen, 2 bij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3442648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5"/>
          </p:nvPr>
        </p:nvSpPr>
        <p:spPr>
          <a:xfrm>
            <a:off x="5840505" y="4108759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6"/>
          </p:nvPr>
        </p:nvSpPr>
        <p:spPr>
          <a:xfrm>
            <a:off x="5840505" y="34426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en, 3 bij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4462815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3021107" y="2452048"/>
            <a:ext cx="2743200" cy="1956816"/>
          </a:xfrm>
          <a:prstGeom prst="rect">
            <a:avLst/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840505" y="3133941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40505" y="24520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1"/>
          </p:nvPr>
        </p:nvSpPr>
        <p:spPr>
          <a:xfrm>
            <a:off x="5840505" y="5135813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2"/>
          </p:nvPr>
        </p:nvSpPr>
        <p:spPr>
          <a:xfrm>
            <a:off x="5840505" y="4462815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0206" y="685800"/>
            <a:ext cx="4924424" cy="886968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40206" y="2020888"/>
            <a:ext cx="4924425" cy="41068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4800" y="750580"/>
            <a:ext cx="914400" cy="5381934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7100" y="749300"/>
            <a:ext cx="3924300" cy="53768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 rot="5400000">
            <a:off x="4585448" y="1603786"/>
            <a:ext cx="3474720" cy="3474720"/>
          </a:xfrm>
          <a:prstGeom prst="round2SameRect">
            <a:avLst>
              <a:gd name="adj1" fmla="val 3096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  <a:ln>
            <a:noFill/>
          </a:ln>
        </p:spPr>
        <p:txBody>
          <a:bodyPr vert="vert270"/>
          <a:lstStyle>
            <a:lvl1pPr marL="0" indent="0"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1842448"/>
            <a:ext cx="1466879" cy="1676400"/>
            <a:chOff x="1230573" y="1890215"/>
            <a:chExt cx="1444388" cy="1650696"/>
          </a:xfrm>
        </p:grpSpPr>
        <p:sp>
          <p:nvSpPr>
            <p:cNvPr id="27" name="Oval 26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6447" y="3114115"/>
            <a:ext cx="3276600" cy="1162050"/>
          </a:xfrm>
        </p:spPr>
        <p:txBody>
          <a:bodyPr tIns="0" bIns="0" anchor="b" anchorCtr="0">
            <a:noAutofit/>
          </a:bodyPr>
          <a:lstStyle>
            <a:lvl1pPr algn="ctr">
              <a:lnSpc>
                <a:spcPts val="4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6447" y="4343400"/>
            <a:ext cx="3276600" cy="533400"/>
          </a:xfrm>
        </p:spPr>
        <p:txBody>
          <a:bodyPr tIns="0" bIns="0">
            <a:normAutofit/>
          </a:bodyPr>
          <a:lstStyle>
            <a:lvl1pPr marL="0" indent="0" algn="ctr">
              <a:spcBef>
                <a:spcPct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6"/>
          <p:cNvGrpSpPr/>
          <p:nvPr/>
        </p:nvGrpSpPr>
        <p:grpSpPr>
          <a:xfrm>
            <a:off x="222912" y="1254456"/>
            <a:ext cx="7892388" cy="3918778"/>
            <a:chOff x="222912" y="1254456"/>
            <a:chExt cx="7892388" cy="3918778"/>
          </a:xfrm>
        </p:grpSpPr>
        <p:sp>
          <p:nvSpPr>
            <p:cNvPr id="7" name="Rounded Rectangle 6"/>
            <p:cNvSpPr/>
            <p:nvPr/>
          </p:nvSpPr>
          <p:spPr>
            <a:xfrm>
              <a:off x="1028700" y="1600200"/>
              <a:ext cx="7086600" cy="3474720"/>
            </a:xfrm>
            <a:prstGeom prst="roundRect">
              <a:avLst>
                <a:gd name="adj" fmla="val 312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9" name="Group 9"/>
            <p:cNvGrpSpPr/>
            <p:nvPr/>
          </p:nvGrpSpPr>
          <p:grpSpPr>
            <a:xfrm>
              <a:off x="222912" y="1254456"/>
              <a:ext cx="3429000" cy="3918778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182" y="2021541"/>
            <a:ext cx="4200618" cy="1362075"/>
          </a:xfrm>
        </p:spPr>
        <p:txBody>
          <a:bodyPr vert="horz" lIns="91440" tIns="0" rIns="91440" bIns="0" rtlCol="0" anchor="b" anchorCtr="0">
            <a:noAutofit/>
          </a:bodyPr>
          <a:lstStyle>
            <a:lvl1pPr algn="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1424" y="3388659"/>
            <a:ext cx="4603376" cy="1083328"/>
          </a:xfrm>
        </p:spPr>
        <p:txBody>
          <a:bodyPr vert="horz" lIns="91440" tIns="0" rIns="91440" bIns="0" rtlCol="0">
            <a:norm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5" name="Rounded Rectangle 14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9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0" y="224118"/>
            <a:ext cx="4800600" cy="886968"/>
          </a:xfrm>
        </p:spPr>
        <p:txBody>
          <a:bodyPr lIns="45720"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2474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7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21040" y="363071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212" y="1548761"/>
            <a:ext cx="3657600" cy="274320"/>
          </a:xfrm>
          <a:prstGeom prst="roundRect">
            <a:avLst>
              <a:gd name="adj" fmla="val 3116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8352" y="2021456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1533" y="1548761"/>
            <a:ext cx="3657600" cy="274320"/>
          </a:xfrm>
          <a:prstGeom prst="roundRect">
            <a:avLst>
              <a:gd name="adj" fmla="val 3405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673" y="2019869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21729" y="365760"/>
            <a:ext cx="609600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10" name="Group 15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7" name="Rounded Rectangle 16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11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6" name="Group 8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0" name="Rounded Rectangle 9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7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5" name="Group 7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9" name="Rounded Rectangle 8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6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9" y="304800"/>
            <a:ext cx="4948269" cy="719424"/>
          </a:xfrm>
        </p:spPr>
        <p:txBody>
          <a:bodyPr anchor="b"/>
          <a:lstStyle>
            <a:lvl1pPr algn="l">
              <a:defRPr sz="22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13" y="2292824"/>
            <a:ext cx="4959126" cy="383333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0" y="1160463"/>
            <a:ext cx="4948269" cy="954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4948238" cy="88696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0" y="2020888"/>
            <a:ext cx="4946602" cy="410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52600" y="2877671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7" name="Group 18"/>
          <p:cNvGrpSpPr/>
          <p:nvPr/>
        </p:nvGrpSpPr>
        <p:grpSpPr>
          <a:xfrm>
            <a:off x="842682" y="2971800"/>
            <a:ext cx="914400" cy="914400"/>
            <a:chOff x="842682" y="2971800"/>
            <a:chExt cx="914400" cy="914400"/>
          </a:xfrm>
        </p:grpSpPr>
        <p:sp>
          <p:nvSpPr>
            <p:cNvPr id="8" name="Rounded Rectangle 7"/>
            <p:cNvSpPr/>
            <p:nvPr userDrawn="1"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9" name="Group 10"/>
            <p:cNvGrpSpPr>
              <a:grpSpLocks noChangeAspect="1"/>
            </p:cNvGrpSpPr>
            <p:nvPr userDrawn="1"/>
          </p:nvGrpSpPr>
          <p:grpSpPr>
            <a:xfrm>
              <a:off x="948372" y="3034352"/>
              <a:ext cx="700732" cy="800822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 userDrawn="1"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4" name="Oval 13"/>
              <p:cNvSpPr/>
              <p:nvPr userDrawn="1"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28800" indent="-227013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5813" indent="-227013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7809" y="239444"/>
            <a:ext cx="6219429" cy="947367"/>
          </a:xfrm>
        </p:spPr>
        <p:txBody>
          <a:bodyPr/>
          <a:lstStyle/>
          <a:p>
            <a:r>
              <a:rPr lang="nl-NL" dirty="0" smtClean="0"/>
              <a:t>Voorzitter </a:t>
            </a:r>
            <a:br>
              <a:rPr lang="nl-NL" dirty="0" smtClean="0"/>
            </a:br>
            <a:r>
              <a:rPr lang="nl-NL" dirty="0" smtClean="0"/>
              <a:t>Will de Hoog     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57810" y="2213889"/>
            <a:ext cx="6219429" cy="442777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l-NL" dirty="0" smtClean="0"/>
              <a:t>Portefeuille:</a:t>
            </a:r>
          </a:p>
          <a:p>
            <a:r>
              <a:rPr lang="nl-NL" dirty="0" smtClean="0"/>
              <a:t>Aanspreekpunt voor aandachtswethouder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en media</a:t>
            </a:r>
          </a:p>
          <a:p>
            <a:r>
              <a:rPr lang="nl-NL" dirty="0" smtClean="0"/>
              <a:t>Economie/OVHO</a:t>
            </a:r>
          </a:p>
          <a:p>
            <a:r>
              <a:rPr lang="nl-NL" dirty="0" smtClean="0"/>
              <a:t>Onderwijs</a:t>
            </a:r>
          </a:p>
          <a:p>
            <a:r>
              <a:rPr lang="nl-NL" dirty="0" smtClean="0"/>
              <a:t>Openbaar vervoer</a:t>
            </a:r>
          </a:p>
          <a:p>
            <a:r>
              <a:rPr lang="nl-NL" dirty="0" smtClean="0"/>
              <a:t>Imago Dorpsraad en dorpen</a:t>
            </a:r>
          </a:p>
          <a:p>
            <a:pPr marL="0" indent="0">
              <a:buNone/>
            </a:pPr>
            <a:r>
              <a:rPr lang="nl-NL" dirty="0" smtClean="0"/>
              <a:t>Speerpunten:</a:t>
            </a:r>
          </a:p>
          <a:p>
            <a:r>
              <a:rPr lang="nl-NL" dirty="0" smtClean="0"/>
              <a:t>Basisschool</a:t>
            </a:r>
          </a:p>
          <a:p>
            <a:r>
              <a:rPr lang="en-US" dirty="0" smtClean="0"/>
              <a:t>Imago </a:t>
            </a:r>
            <a:r>
              <a:rPr lang="en-US" dirty="0" err="1" smtClean="0"/>
              <a:t>Dorpsraad</a:t>
            </a:r>
            <a:endParaRPr lang="en-US" dirty="0" smtClean="0"/>
          </a:p>
          <a:p>
            <a:r>
              <a:rPr lang="en-US" dirty="0" err="1" smtClean="0"/>
              <a:t>Verbindingen</a:t>
            </a:r>
            <a:endParaRPr lang="nl-NL" dirty="0"/>
          </a:p>
          <a:p>
            <a:r>
              <a:rPr lang="nl-NL" dirty="0" smtClean="0"/>
              <a:t>Contacten OVHO                </a:t>
            </a:r>
            <a:endParaRPr lang="nl-NL" dirty="0"/>
          </a:p>
        </p:txBody>
      </p:sp>
      <p:pic>
        <p:nvPicPr>
          <p:cNvPr id="4" name="Afbeelding 3" descr="foto Will.jpg"/>
          <p:cNvPicPr>
            <a:picLocks noChangeAspect="1"/>
          </p:cNvPicPr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81174" y="514491"/>
            <a:ext cx="1771111" cy="1221022"/>
          </a:xfrm>
          <a:prstGeom prst="rect">
            <a:avLst/>
          </a:prstGeom>
        </p:spPr>
      </p:pic>
      <p:pic>
        <p:nvPicPr>
          <p:cNvPr id="5" name="Afbeelding 4" descr="logo-Dorpsraad-Herpen-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331" y="5450438"/>
            <a:ext cx="1692907" cy="1056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6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spiratie">
  <a:themeElements>
    <a:clrScheme name="Inspiration">
      <a:dk1>
        <a:sysClr val="windowText" lastClr="000000"/>
      </a:dk1>
      <a:lt1>
        <a:sysClr val="window" lastClr="FFFFFF"/>
      </a:lt1>
      <a:dk2>
        <a:srgbClr val="2F2F26"/>
      </a:dk2>
      <a:lt2>
        <a:srgbClr val="9FA795"/>
      </a:lt2>
      <a:accent1>
        <a:srgbClr val="749805"/>
      </a:accent1>
      <a:accent2>
        <a:srgbClr val="BACC82"/>
      </a:accent2>
      <a:accent3>
        <a:srgbClr val="6E9EC2"/>
      </a:accent3>
      <a:accent4>
        <a:srgbClr val="2046A5"/>
      </a:accent4>
      <a:accent5>
        <a:srgbClr val="5039C6"/>
      </a:accent5>
      <a:accent6>
        <a:srgbClr val="7411D0"/>
      </a:accent6>
      <a:hlink>
        <a:srgbClr val="FFC000"/>
      </a:hlink>
      <a:folHlink>
        <a:srgbClr val="C0C000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spiration">
      <a:fillStyleLst>
        <a:solidFill>
          <a:schemeClr val="phClr"/>
        </a:solidFill>
        <a:gradFill rotWithShape="1">
          <a:gsLst>
            <a:gs pos="25000">
              <a:schemeClr val="phClr">
                <a:tint val="90000"/>
                <a:shade val="100000"/>
                <a:alpha val="90000"/>
                <a:satMod val="150000"/>
              </a:schemeClr>
            </a:gs>
            <a:gs pos="100000">
              <a:schemeClr val="phClr">
                <a:tint val="100000"/>
                <a:shade val="60000"/>
                <a:satMod val="13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0000"/>
                <a:shade val="100000"/>
                <a:alpha val="85000"/>
                <a:satMod val="150000"/>
              </a:schemeClr>
            </a:gs>
            <a:gs pos="33000">
              <a:schemeClr val="phClr">
                <a:tint val="90000"/>
                <a:shade val="100000"/>
                <a:alpha val="95000"/>
                <a:satMod val="130000"/>
              </a:schemeClr>
            </a:gs>
            <a:gs pos="67000">
              <a:schemeClr val="phClr">
                <a:shade val="70000"/>
                <a:satMod val="135000"/>
              </a:schemeClr>
            </a:gs>
            <a:gs pos="100000">
              <a:schemeClr val="phClr">
                <a:shade val="50000"/>
                <a:satMod val="135000"/>
              </a:schemeClr>
            </a:gs>
          </a:gsLst>
          <a:lin ang="13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thickThin" algn="ctr">
          <a:solidFill>
            <a:schemeClr val="phClr"/>
          </a:solidFill>
          <a:prstDash val="solid"/>
        </a:ln>
        <a:ln w="38100" cap="flat" cmpd="thinThick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25400" h="50800"/>
          </a:sp3d>
        </a:effectStyle>
        <a:effectStyle>
          <a:effectLst>
            <a:innerShdw blurRad="50800" dist="25400" dir="2400000">
              <a:srgbClr val="808080">
                <a:alpha val="75000"/>
              </a:srgbClr>
            </a:innerShdw>
            <a:reflection blurRad="38100" stA="26000" endPos="35000" dist="12700" dir="5400000" fadeDir="48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Inspiratie.thmx</Template>
  <TotalTime>161</TotalTime>
  <Words>26</Words>
  <Application>Microsoft Office PowerPoint</Application>
  <PresentationFormat>Diavoorstelling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Inspiratie</vt:lpstr>
      <vt:lpstr>Voorzitter  Will de Hoog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Dorpsraad Herpen 2015-2018</dc:title>
  <dc:creator>Rianne Hermanns</dc:creator>
  <cp:lastModifiedBy>gebruiker</cp:lastModifiedBy>
  <cp:revision>18</cp:revision>
  <dcterms:created xsi:type="dcterms:W3CDTF">2015-01-28T19:32:16Z</dcterms:created>
  <dcterms:modified xsi:type="dcterms:W3CDTF">2015-02-12T18:16:51Z</dcterms:modified>
</cp:coreProperties>
</file>