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1" r:id="rId4"/>
    <p:sldId id="272" r:id="rId5"/>
    <p:sldId id="270" r:id="rId6"/>
    <p:sldId id="259" r:id="rId7"/>
    <p:sldId id="263" r:id="rId8"/>
    <p:sldId id="262" r:id="rId9"/>
    <p:sldId id="274" r:id="rId10"/>
    <p:sldId id="273" r:id="rId11"/>
    <p:sldId id="265" r:id="rId12"/>
    <p:sldId id="264" r:id="rId13"/>
    <p:sldId id="275" r:id="rId14"/>
    <p:sldId id="280" r:id="rId15"/>
    <p:sldId id="279" r:id="rId16"/>
    <p:sldId id="276" r:id="rId17"/>
    <p:sldId id="277" r:id="rId18"/>
    <p:sldId id="278" r:id="rId19"/>
  </p:sldIdLst>
  <p:sldSz cx="9144000" cy="6858000" type="screen4x3"/>
  <p:notesSz cx="6808788" cy="99409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13">
          <p15:clr>
            <a:srgbClr val="A4A3A4"/>
          </p15:clr>
        </p15:guide>
        <p15:guide id="2" orient="horz" pos="3871">
          <p15:clr>
            <a:srgbClr val="A4A3A4"/>
          </p15:clr>
        </p15:guide>
        <p15:guide id="3" pos="2880">
          <p15:clr>
            <a:srgbClr val="A4A3A4"/>
          </p15:clr>
        </p15:guide>
        <p15:guide id="4" pos="328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jger, Herman" initials="K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7791" autoAdjust="0"/>
  </p:normalViewPr>
  <p:slideViewPr>
    <p:cSldViewPr>
      <p:cViewPr>
        <p:scale>
          <a:sx n="62" d="100"/>
          <a:sy n="62" d="100"/>
        </p:scale>
        <p:origin x="-1554" y="-72"/>
      </p:cViewPr>
      <p:guideLst>
        <p:guide orient="horz" pos="1013"/>
        <p:guide orient="horz" pos="3871"/>
        <p:guide pos="2880"/>
        <p:guide pos="328"/>
        <p:guide pos="54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D7CAC-C7F0-42E9-9F0B-FB553971DA80}" type="datetimeFigureOut">
              <a:rPr lang="nl-NL" smtClean="0"/>
              <a:t>13-10-2016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8F167-A7A9-44D6-A08B-BFEF1A1D43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80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7CAC0B33-3943-42F1-973C-9CDD51C76BBD}" type="datetimeFigureOut">
              <a:rPr lang="nl-NL" smtClean="0"/>
              <a:pPr/>
              <a:t>13-10-2016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981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l-NL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lvl="2"/>
            <a:endParaRPr lang="nl-NL" sz="1200" kern="1200" dirty="0" smtClean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  <a:p>
            <a:pPr lvl="2"/>
            <a:endParaRPr lang="nl-NL" sz="120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11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69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05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l-NL" sz="120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72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185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Overlangel relatief</a:t>
            </a:r>
            <a:r>
              <a:rPr lang="nl-NL" baseline="0" dirty="0" smtClean="0"/>
              <a:t> veel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82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verdeling van de huurwoningen</a:t>
            </a:r>
            <a:r>
              <a:rPr lang="nl-NL" baseline="0" dirty="0" smtClean="0"/>
              <a:t> in de prijsklassen in </a:t>
            </a:r>
            <a:r>
              <a:rPr lang="nl-NL" dirty="0" smtClean="0"/>
              <a:t>Herpen lijkt op grote lijnen een vergelijkbaar beeld te geven als dat van Ravenstein, Lith</a:t>
            </a:r>
            <a:r>
              <a:rPr lang="nl-NL" baseline="0" dirty="0" smtClean="0"/>
              <a:t> en ons landelijke bezit.</a:t>
            </a:r>
            <a:endParaRPr lang="nl-NL" dirty="0" smtClean="0"/>
          </a:p>
          <a:p>
            <a:r>
              <a:rPr lang="nl-NL" dirty="0" smtClean="0"/>
              <a:t>Je ziet hier heel duidelijk</a:t>
            </a:r>
            <a:r>
              <a:rPr lang="nl-NL" baseline="0" dirty="0" smtClean="0"/>
              <a:t> dat </a:t>
            </a:r>
            <a:r>
              <a:rPr lang="nl-NL" baseline="0" dirty="0" err="1" smtClean="0"/>
              <a:t>Mooiland</a:t>
            </a:r>
            <a:r>
              <a:rPr lang="nl-NL" baseline="0" dirty="0" smtClean="0"/>
              <a:t> zich primair richt op goedkopere sociale huurwoningen ( 88% tot € 629). </a:t>
            </a:r>
          </a:p>
          <a:p>
            <a:r>
              <a:rPr lang="nl-NL" baseline="0" dirty="0" smtClean="0"/>
              <a:t>Dit past heel goed bij waar </a:t>
            </a:r>
            <a:r>
              <a:rPr lang="nl-NL" baseline="0" dirty="0" err="1" smtClean="0"/>
              <a:t>Mooiland</a:t>
            </a:r>
            <a:r>
              <a:rPr lang="nl-NL" baseline="0" dirty="0" smtClean="0"/>
              <a:t> voor staat: huisvesting voor de lagere en lagere middeninkomens.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Kleine verschillen tussen Herpen, Ravenstein, en Lith</a:t>
            </a:r>
            <a:r>
              <a:rPr lang="nl-NL" baseline="0" dirty="0" smtClean="0"/>
              <a:t> </a:t>
            </a:r>
            <a:r>
              <a:rPr lang="nl-NL" dirty="0" smtClean="0"/>
              <a:t>zijn: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In Herpen zijn weinig woningen </a:t>
            </a:r>
            <a:r>
              <a:rPr lang="nl-NL" baseline="0" dirty="0" smtClean="0"/>
              <a:t>in het segment tot 410. Vaak zijn de woningen in dit segment kleine starterswoningen. </a:t>
            </a:r>
            <a:endParaRPr lang="nl-NL" dirty="0" smtClean="0"/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In Herpen zijn een gemiddeld</a:t>
            </a:r>
            <a:r>
              <a:rPr lang="nl-NL" baseline="0" dirty="0" smtClean="0"/>
              <a:t> (net aan bovengemiddeld) aantal </a:t>
            </a:r>
            <a:r>
              <a:rPr lang="nl-NL" dirty="0" smtClean="0"/>
              <a:t>goedkopere sociale huurwoningen.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 smtClean="0"/>
              <a:t>In Herpen zijn een gemiddeld</a:t>
            </a:r>
            <a:r>
              <a:rPr lang="nl-NL" baseline="0" dirty="0" smtClean="0"/>
              <a:t> aantal geliberaliseerde woningen.</a:t>
            </a:r>
            <a:endParaRPr lang="nl-NL" dirty="0" smtClean="0"/>
          </a:p>
          <a:p>
            <a:endParaRPr lang="nl-NL" baseline="0" dirty="0" smtClean="0"/>
          </a:p>
          <a:p>
            <a:r>
              <a:rPr lang="nl-NL" baseline="0" dirty="0" smtClean="0"/>
              <a:t>Overlangel geeft een afwijkend beeld. Het heeft een relatief: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 smtClean="0"/>
              <a:t>-   </a:t>
            </a:r>
            <a:r>
              <a:rPr lang="nl-NL" dirty="0" smtClean="0"/>
              <a:t>Geen woningen </a:t>
            </a:r>
            <a:r>
              <a:rPr lang="nl-NL" baseline="0" dirty="0" smtClean="0"/>
              <a:t>in het segment tot 410. Vaak zijn de woningen in dit segment kleine starterswoningen. 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Klein aandeel goedkopere sociale huurwoningen</a:t>
            </a:r>
          </a:p>
          <a:p>
            <a:pPr marL="171450" indent="-171450">
              <a:buFontTx/>
              <a:buChar char="-"/>
            </a:pPr>
            <a:r>
              <a:rPr lang="nl-NL" baseline="0" dirty="0" smtClean="0"/>
              <a:t>Groot aandeel duurdere sociale huurwoningen.</a:t>
            </a:r>
          </a:p>
          <a:p>
            <a:pPr marL="0" indent="0">
              <a:buFontTx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457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baseline="0" dirty="0" smtClean="0"/>
              <a:t>In de praktijk wordt 50% verkocht. Woningen kunnen worden teruggehaald uit de verkoop voor het plaatsen van vergunninghouders.</a:t>
            </a:r>
          </a:p>
          <a:p>
            <a:pPr marL="228600" indent="-228600">
              <a:buAutoNum type="arabicPeriod"/>
            </a:pPr>
            <a:r>
              <a:rPr lang="nl-NL" b="0" baseline="0" dirty="0" smtClean="0"/>
              <a:t>Bv. Schoolstraat: binnen en buiten. Uitzoeken: Wat staat op de planning?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b="0" baseline="0" dirty="0" smtClean="0"/>
              <a:t>Bv. Schoolstraat: dubbelglas, dakisolatie. Uitzoeken: Wat staat op de planning?</a:t>
            </a:r>
          </a:p>
          <a:p>
            <a:pPr marL="228600" indent="-228600">
              <a:buAutoNum type="arabicPeriod"/>
            </a:pPr>
            <a:r>
              <a:rPr lang="nl-NL" dirty="0" smtClean="0"/>
              <a:t>Eventuele</a:t>
            </a:r>
            <a:r>
              <a:rPr lang="nl-NL" baseline="0" dirty="0" smtClean="0"/>
              <a:t> bouw is a</a:t>
            </a:r>
            <a:r>
              <a:rPr lang="nl-NL" dirty="0" smtClean="0"/>
              <a:t>fhankelijk van behoefte (bv. levensloopbestendige woningen) en geschikte locaties.</a:t>
            </a:r>
            <a:endParaRPr lang="nl-NL" b="0" baseline="0" dirty="0" smtClean="0"/>
          </a:p>
          <a:p>
            <a:pPr marL="228600" indent="-228600">
              <a:buAutoNum type="arabicPeriod"/>
            </a:pPr>
            <a:endParaRPr lang="nl-NL" b="0" baseline="0" dirty="0" smtClean="0"/>
          </a:p>
          <a:p>
            <a:pPr marL="228600" indent="-228600">
              <a:buAutoNum type="arabicPeriod"/>
            </a:pPr>
            <a:endParaRPr lang="nl-NL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581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43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fi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Fiets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genda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ACAF-79B4-4364-B661-E571742A19EB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" name="Tekstvak 4"/>
          <p:cNvSpPr txBox="1"/>
          <p:nvPr userDrawn="1"/>
        </p:nvSpPr>
        <p:spPr>
          <a:xfrm>
            <a:off x="2304000" y="1548000"/>
            <a:ext cx="5904000" cy="79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 smtClean="0"/>
              <a:t>Agenda</a:t>
            </a:r>
            <a:endParaRPr lang="en-GB" sz="4400" b="1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2304000" y="2592000"/>
            <a:ext cx="5904000" cy="324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tabLst>
                <a:tab pos="900000" algn="l"/>
                <a:tab pos="1080000" algn="l"/>
              </a:tabLst>
              <a:defRPr sz="2000" b="0"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itel groen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2000" y="1782000"/>
            <a:ext cx="6408000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2000" y="2844000"/>
            <a:ext cx="6408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boompje klimm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 wit met paars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924768" y="458604"/>
            <a:ext cx="4337724" cy="86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ki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Wit vervolg kind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576000"/>
            <a:ext cx="3978036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ndmol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 bwMode="ltGray">
          <a:xfrm flipH="1">
            <a:off x="5257816" y="6"/>
            <a:ext cx="3885752" cy="19168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576000"/>
            <a:ext cx="4824000" cy="864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 wit logo klein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fiet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 wit met foto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4788144" cy="3240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t paarse bal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 wit met paars en foto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et dam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Afbeelding 9" descr="MO019 PPsjabloon-aug2013 [«Petra Smits] [pag1]-01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4029456" cy="2157984"/>
            </a:xfrm>
            <a:prstGeom prst="rect">
              <a:avLst/>
            </a:prstGeom>
          </p:spPr>
        </p:pic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/>
              <a:ahLst/>
              <a:cxnLst>
                <a:cxn ang="0">
                  <a:pos x="421" y="4"/>
                </a:cxn>
                <a:cxn ang="0">
                  <a:pos x="391" y="111"/>
                </a:cxn>
                <a:cxn ang="0">
                  <a:pos x="311" y="191"/>
                </a:cxn>
                <a:cxn ang="0">
                  <a:pos x="201" y="221"/>
                </a:cxn>
                <a:cxn ang="0">
                  <a:pos x="199" y="223"/>
                </a:cxn>
                <a:cxn ang="0">
                  <a:pos x="169" y="334"/>
                </a:cxn>
                <a:cxn ang="0">
                  <a:pos x="88" y="415"/>
                </a:cxn>
                <a:cxn ang="0">
                  <a:pos x="0" y="444"/>
                </a:cxn>
                <a:cxn ang="0">
                  <a:pos x="1678" y="444"/>
                </a:cxn>
                <a:cxn ang="0">
                  <a:pos x="1905" y="217"/>
                </a:cxn>
                <a:cxn ang="0">
                  <a:pos x="1905" y="0"/>
                </a:cxn>
                <a:cxn ang="0">
                  <a:pos x="423" y="0"/>
                </a:cxn>
                <a:cxn ang="0">
                  <a:pos x="421" y="4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2" name="Afbeelding 11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58" y="0"/>
              <a:ext cx="9143683" cy="6858000"/>
            </a:xfrm>
            <a:prstGeom prst="rect">
              <a:avLst/>
            </a:prstGeom>
          </p:spPr>
        </p:pic>
        <p:pic>
          <p:nvPicPr>
            <p:cNvPr id="13" name="Afbeelding 12" descr="tetstt1-0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0"/>
              <a:ext cx="9144000" cy="3131819"/>
            </a:xfrm>
            <a:prstGeom prst="rect">
              <a:avLst/>
            </a:prstGeom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 wit magazij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Afbeelding 8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58" y="0"/>
              <a:ext cx="9143683" cy="6858000"/>
            </a:xfrm>
            <a:prstGeom prst="rect">
              <a:avLst/>
            </a:prstGeom>
          </p:spPr>
        </p:pic>
        <p:pic>
          <p:nvPicPr>
            <p:cNvPr id="10" name="Afbeelding 9" descr="MO019 PPsjabloon-aug2013 [«Petra Smits] [pag3]-0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0" y="0"/>
              <a:ext cx="4029456" cy="2194560"/>
            </a:xfrm>
            <a:prstGeom prst="rect">
              <a:avLst/>
            </a:prstGeom>
          </p:spPr>
        </p:pic>
        <p:sp>
          <p:nvSpPr>
            <p:cNvPr id="11" name="Freeform 50"/>
            <p:cNvSpPr>
              <a:spLocks/>
            </p:cNvSpPr>
            <p:nvPr/>
          </p:nvSpPr>
          <p:spPr bwMode="auto">
            <a:xfrm>
              <a:off x="2638426" y="0"/>
              <a:ext cx="6046788" cy="1409700"/>
            </a:xfrm>
            <a:custGeom>
              <a:avLst/>
              <a:gdLst/>
              <a:ahLst/>
              <a:cxnLst>
                <a:cxn ang="0">
                  <a:pos x="421" y="4"/>
                </a:cxn>
                <a:cxn ang="0">
                  <a:pos x="391" y="111"/>
                </a:cxn>
                <a:cxn ang="0">
                  <a:pos x="311" y="191"/>
                </a:cxn>
                <a:cxn ang="0">
                  <a:pos x="201" y="221"/>
                </a:cxn>
                <a:cxn ang="0">
                  <a:pos x="199" y="223"/>
                </a:cxn>
                <a:cxn ang="0">
                  <a:pos x="169" y="334"/>
                </a:cxn>
                <a:cxn ang="0">
                  <a:pos x="88" y="415"/>
                </a:cxn>
                <a:cxn ang="0">
                  <a:pos x="0" y="444"/>
                </a:cxn>
                <a:cxn ang="0">
                  <a:pos x="1678" y="444"/>
                </a:cxn>
                <a:cxn ang="0">
                  <a:pos x="1905" y="217"/>
                </a:cxn>
                <a:cxn ang="0">
                  <a:pos x="1905" y="0"/>
                </a:cxn>
                <a:cxn ang="0">
                  <a:pos x="423" y="0"/>
                </a:cxn>
                <a:cxn ang="0">
                  <a:pos x="421" y="4"/>
                </a:cxn>
              </a:cxnLst>
              <a:rect l="0" t="0" r="r" b="b"/>
              <a:pathLst>
                <a:path w="1905" h="444">
                  <a:moveTo>
                    <a:pt x="421" y="4"/>
                  </a:moveTo>
                  <a:cubicBezTo>
                    <a:pt x="420" y="43"/>
                    <a:pt x="409" y="80"/>
                    <a:pt x="391" y="111"/>
                  </a:cubicBezTo>
                  <a:cubicBezTo>
                    <a:pt x="372" y="144"/>
                    <a:pt x="344" y="172"/>
                    <a:pt x="311" y="191"/>
                  </a:cubicBezTo>
                  <a:cubicBezTo>
                    <a:pt x="279" y="210"/>
                    <a:pt x="241" y="221"/>
                    <a:pt x="201" y="221"/>
                  </a:cubicBezTo>
                  <a:cubicBezTo>
                    <a:pt x="199" y="223"/>
                    <a:pt x="199" y="223"/>
                    <a:pt x="199" y="223"/>
                  </a:cubicBezTo>
                  <a:cubicBezTo>
                    <a:pt x="199" y="263"/>
                    <a:pt x="188" y="301"/>
                    <a:pt x="169" y="334"/>
                  </a:cubicBezTo>
                  <a:cubicBezTo>
                    <a:pt x="149" y="367"/>
                    <a:pt x="121" y="395"/>
                    <a:pt x="88" y="415"/>
                  </a:cubicBezTo>
                  <a:cubicBezTo>
                    <a:pt x="61" y="430"/>
                    <a:pt x="32" y="440"/>
                    <a:pt x="0" y="444"/>
                  </a:cubicBezTo>
                  <a:cubicBezTo>
                    <a:pt x="1678" y="444"/>
                    <a:pt x="1678" y="444"/>
                    <a:pt x="1678" y="444"/>
                  </a:cubicBezTo>
                  <a:cubicBezTo>
                    <a:pt x="1678" y="444"/>
                    <a:pt x="1905" y="444"/>
                    <a:pt x="1905" y="217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423" y="0"/>
                    <a:pt x="423" y="0"/>
                    <a:pt x="423" y="0"/>
                  </a:cubicBezTo>
                  <a:lnTo>
                    <a:pt x="421" y="4"/>
                  </a:lnTo>
                  <a:close/>
                </a:path>
              </a:pathLst>
            </a:custGeom>
            <a:solidFill>
              <a:srgbClr val="9D1F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2" name="Afbeelding 11" descr="tetstt1-0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0"/>
              <a:ext cx="9144000" cy="3131819"/>
            </a:xfrm>
            <a:prstGeom prst="rect">
              <a:avLst/>
            </a:prstGeom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5480" y="2403719"/>
            <a:ext cx="6408000" cy="374149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sz="1800"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572000" y="261720"/>
            <a:ext cx="4104000" cy="864000"/>
          </a:xfrm>
        </p:spPr>
        <p:txBody>
          <a:bodyPr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al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alkon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meisje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" name="Afbeelding 12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58" y="0"/>
              <a:ext cx="9143683" cy="6858000"/>
            </a:xfrm>
            <a:prstGeom prst="rect">
              <a:avLst/>
            </a:prstGeom>
          </p:spPr>
        </p:pic>
        <p:pic>
          <p:nvPicPr>
            <p:cNvPr id="14" name="Afbeelding 13" descr="MO019 PPsjabloon-aug2013 [«Petra Smits] [pag2]-01.jp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998976" y="0"/>
              <a:ext cx="5145024" cy="2231136"/>
            </a:xfrm>
            <a:prstGeom prst="rect">
              <a:avLst/>
            </a:prstGeom>
          </p:spPr>
        </p:pic>
        <p:pic>
          <p:nvPicPr>
            <p:cNvPr id="15" name="Afbeelding 14" descr="MO019 PPsjabloon-aug2013 [«Petra Smits] [pag2]-0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0"/>
              <a:ext cx="9144000" cy="22677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volg wit dames op bankj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Afbeelding 7" descr="MO019 PPsjabloon-aug2013 [«Petra Smits] [pag4]-01.jp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3925824" y="0"/>
              <a:ext cx="5218176" cy="2194560"/>
            </a:xfrm>
            <a:prstGeom prst="rect">
              <a:avLst/>
            </a:prstGeom>
          </p:spPr>
        </p:pic>
        <p:pic>
          <p:nvPicPr>
            <p:cNvPr id="9" name="Afbeelding 8" descr="MO019 PPsjabloon-aug2013 [«Petra Smits] [pag1][W25,4H19,05L0T0cm]logo mooiland2.emf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58" y="0"/>
              <a:ext cx="9143683" cy="6858000"/>
            </a:xfrm>
            <a:prstGeom prst="rect">
              <a:avLst/>
            </a:prstGeom>
          </p:spPr>
        </p:pic>
        <p:pic>
          <p:nvPicPr>
            <p:cNvPr id="10" name="Afbeelding 9" descr="MO019 PPsjabloon-aug2013 [«Petra Smits] [pag2]-01.png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0" y="0"/>
              <a:ext cx="9144000" cy="2267712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64000" y="1494358"/>
            <a:ext cx="3708000" cy="8640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12" y="2769072"/>
            <a:ext cx="7308480" cy="3240000"/>
          </a:xfrm>
        </p:spPr>
        <p:txBody>
          <a:bodyPr/>
          <a:lstStyle>
            <a:lvl1pPr>
              <a:defRPr/>
            </a:lvl1pPr>
            <a:lvl3pPr>
              <a:buFont typeface="+mj-lt"/>
              <a:buAutoNum type="arabicPeriod"/>
              <a:defRPr/>
            </a:lvl3pPr>
            <a:lvl4pPr marL="432000" indent="-432000">
              <a:buFont typeface="Verdana" pitchFamily="34" charset="0"/>
              <a:buChar char="•"/>
              <a:tabLst>
                <a:tab pos="432000" algn="l"/>
              </a:tabLst>
              <a:defRPr b="0"/>
            </a:lvl4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B8C0-2DA0-4CAF-8D99-C675132D7AED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itel paars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31928" y="576000"/>
            <a:ext cx="4680624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5D06-CFA7-49E0-8B6B-4EA77884DBC7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/>
          </p:nvPr>
        </p:nvSpPr>
        <p:spPr>
          <a:xfrm>
            <a:off x="1528552" y="2134328"/>
            <a:ext cx="7236000" cy="3330268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op het pictogram als u een tabel wilt toevoegen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 wit logo klein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5D06-CFA7-49E0-8B6B-4EA77884DBC7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/>
          </p:nvPr>
        </p:nvSpPr>
        <p:spPr>
          <a:xfrm>
            <a:off x="1962150" y="1656000"/>
            <a:ext cx="5219700" cy="3509963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smtClean="0"/>
              <a:t>Klik op het pictogram als u een grafiek wilt toevoegen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Vervolg wit logo klein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95D06-CFA7-49E0-8B6B-4EA77884DBC7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 wit logo klein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821C-E3E7-4BFD-B95A-9A0F541AC5E1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alerij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Galerij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choffel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uinieren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noei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Klimhortensia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boompje klimmen">
    <p:bg bwMode="ltGray"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it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itel wit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/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oen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itel groen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paars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itel paars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16000" y="3646800"/>
            <a:ext cx="7740000" cy="763200"/>
          </a:xfrm>
        </p:spPr>
        <p:txBody>
          <a:bodyPr anchor="t" anchorCtr="0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16000" y="4428000"/>
            <a:ext cx="7740000" cy="36720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Subtitel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FF53-BA63-4F0A-97AD-D3E9E5706546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6408000" cy="8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64000" y="2556000"/>
            <a:ext cx="6408000" cy="32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 bwMode="hidden">
          <a:xfrm>
            <a:off x="478466" y="6356350"/>
            <a:ext cx="112313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6A42DF2D-5DFA-455D-A082-3855DB59C2DA}" type="datetime4">
              <a:rPr lang="nl-NL" smtClean="0"/>
              <a:pPr/>
              <a:t>13 oktober 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 bwMode="hidden">
          <a:xfrm>
            <a:off x="1781628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nl-NL" smtClean="0"/>
              <a:t>Via Invoegen | Koptekst en Voettekst kunt u deze tekst wijzigen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 bwMode="hidden">
          <a:xfrm>
            <a:off x="5562132" y="6356350"/>
            <a:ext cx="445574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1336C48C-F87C-4E4B-81EF-5027B17D1F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4" r:id="rId10"/>
    <p:sldLayoutId id="2147483677" r:id="rId11"/>
    <p:sldLayoutId id="2147483676" r:id="rId12"/>
    <p:sldLayoutId id="2147483679" r:id="rId13"/>
    <p:sldLayoutId id="2147483680" r:id="rId14"/>
    <p:sldLayoutId id="2147483682" r:id="rId15"/>
    <p:sldLayoutId id="2147483683" r:id="rId16"/>
    <p:sldLayoutId id="2147483650" r:id="rId17"/>
    <p:sldLayoutId id="2147483684" r:id="rId18"/>
    <p:sldLayoutId id="2147483688" r:id="rId19"/>
    <p:sldLayoutId id="2147483686" r:id="rId20"/>
    <p:sldLayoutId id="2147483689" r:id="rId21"/>
    <p:sldLayoutId id="2147483675" r:id="rId22"/>
    <p:sldLayoutId id="2147483681" r:id="rId23"/>
    <p:sldLayoutId id="2147483654" r:id="rId24"/>
    <p:sldLayoutId id="2147483655" r:id="rId2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Font typeface="Arial" pitchFamily="34" charset="0"/>
        <a:buNone/>
        <a:defRPr sz="18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432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Font typeface="Verdana" pitchFamily="34" charset="0"/>
        <a:buChar char="•"/>
        <a:tabLst>
          <a:tab pos="432000" algn="l"/>
        </a:tabLst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0"/>
        </a:spcAft>
        <a:buFont typeface="Arial" pitchFamily="34" charset="0"/>
        <a:buNone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6000" y="2852936"/>
            <a:ext cx="7740000" cy="1557064"/>
          </a:xfrm>
        </p:spPr>
        <p:txBody>
          <a:bodyPr/>
          <a:lstStyle/>
          <a:p>
            <a:r>
              <a:rPr lang="nl-NL" dirty="0" smtClean="0"/>
              <a:t>Herpen </a:t>
            </a:r>
            <a:br>
              <a:rPr lang="nl-NL" dirty="0" smtClean="0"/>
            </a:br>
            <a:r>
              <a:rPr lang="nl-NL" dirty="0" smtClean="0"/>
              <a:t>en </a:t>
            </a:r>
            <a:br>
              <a:rPr lang="nl-NL" dirty="0" smtClean="0"/>
            </a:br>
            <a:r>
              <a:rPr lang="nl-NL" dirty="0" err="1" smtClean="0"/>
              <a:t>Mooiland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Bezit </a:t>
            </a:r>
            <a:r>
              <a:rPr lang="nl-NL" dirty="0" err="1" smtClean="0"/>
              <a:t>Mooiland</a:t>
            </a:r>
            <a:r>
              <a:rPr lang="nl-NL" dirty="0" smtClean="0"/>
              <a:t> Overlangel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6408000" cy="584968"/>
          </a:xfrm>
        </p:spPr>
        <p:txBody>
          <a:bodyPr/>
          <a:lstStyle/>
          <a:p>
            <a:r>
              <a:rPr lang="nl-NL" dirty="0" smtClean="0"/>
              <a:t>In het dorp Overlangel:</a:t>
            </a:r>
            <a:br>
              <a:rPr lang="nl-NL" dirty="0" smtClean="0"/>
            </a:br>
            <a:r>
              <a:rPr lang="nl-NL" dirty="0" smtClean="0"/>
              <a:t>totaal 24 eengezinswoningen 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661026"/>
              </p:ext>
            </p:extLst>
          </p:nvPr>
        </p:nvGraphicFramePr>
        <p:xfrm>
          <a:off x="755576" y="3284984"/>
          <a:ext cx="65164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26"/>
                <a:gridCol w="2035057"/>
                <a:gridCol w="2172141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Prijsklasse in €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Aantal in Overlangel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% t.o.v.</a:t>
                      </a:r>
                      <a:r>
                        <a:rPr lang="nl-NL" baseline="0" dirty="0" smtClean="0"/>
                        <a:t> totaal in </a:t>
                      </a:r>
                      <a:r>
                        <a:rPr lang="nl-NL" dirty="0" smtClean="0"/>
                        <a:t>Overlangel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&lt; 410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410 – 586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58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586 – 629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629 – 711</a:t>
                      </a:r>
                      <a:endParaRPr lang="nl-NL" dirty="0"/>
                    </a:p>
                  </a:txBody>
                  <a:tcP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&gt;711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1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vergelijking met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nl-NL" b="0" dirty="0"/>
          </a:p>
          <a:p>
            <a:endParaRPr lang="nl-NL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33062"/>
              </p:ext>
            </p:extLst>
          </p:nvPr>
        </p:nvGraphicFramePr>
        <p:xfrm>
          <a:off x="2" y="1656658"/>
          <a:ext cx="9144000" cy="5201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923186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Prijsklasse in €</a:t>
                      </a:r>
                      <a:endParaRPr lang="nl-N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Herpen</a:t>
                      </a:r>
                      <a:endParaRPr lang="nl-N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Overlangel</a:t>
                      </a:r>
                      <a:endParaRPr lang="nl-N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Ravenstein</a:t>
                      </a:r>
                      <a:endParaRPr lang="nl-N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Lith</a:t>
                      </a:r>
                      <a:endParaRPr lang="nl-N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Landelijk</a:t>
                      </a:r>
                      <a:endParaRPr lang="nl-NL" sz="1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56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u="none" strike="noStrike" dirty="0">
                          <a:effectLst/>
                        </a:rPr>
                        <a:t>&lt; 410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5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0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12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>
                          <a:effectLst/>
                        </a:rPr>
                        <a:t>14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12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56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u="none" strike="noStrike" dirty="0">
                          <a:effectLst/>
                        </a:rPr>
                        <a:t>410 – 586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74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58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73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65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62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56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u="none" strike="noStrike" dirty="0">
                          <a:effectLst/>
                        </a:rPr>
                        <a:t>586 – 629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9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13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7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6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10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56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u="none" strike="noStrike">
                          <a:effectLst/>
                        </a:rPr>
                        <a:t>629 - 711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>
                          <a:effectLst/>
                        </a:rPr>
                        <a:t>8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25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6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13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11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6556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1800" u="none" strike="noStrike" dirty="0">
                          <a:effectLst/>
                        </a:rPr>
                        <a:t>&gt; 711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5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b="1" u="none" strike="noStrike" dirty="0">
                          <a:effectLst/>
                        </a:rPr>
                        <a:t>4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2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2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l-NL" sz="1800" u="none" strike="noStrike" dirty="0">
                          <a:effectLst/>
                        </a:rPr>
                        <a:t>5</a:t>
                      </a:r>
                      <a:endParaRPr lang="nl-NL" sz="18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557" marR="7557" marT="7557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00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Plannen </a:t>
            </a:r>
            <a:r>
              <a:rPr lang="nl-NL" dirty="0" err="1" smtClean="0"/>
              <a:t>Mooiland</a:t>
            </a:r>
            <a:r>
              <a:rPr lang="nl-NL" dirty="0"/>
              <a:t>: </a:t>
            </a:r>
            <a:r>
              <a:rPr lang="nl-NL" dirty="0" smtClean="0"/>
              <a:t>Onderhoud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7308400" cy="3240000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Er loopt nu een onderhoudsproject in de Schoolstraat.</a:t>
            </a:r>
          </a:p>
          <a:p>
            <a:r>
              <a:rPr lang="nl-NL" dirty="0" smtClean="0"/>
              <a:t>In 2017 wordt geen nieuw onderhoudsproject gestart.</a:t>
            </a:r>
          </a:p>
          <a:p>
            <a:r>
              <a:rPr lang="nl-NL" dirty="0" smtClean="0"/>
              <a:t>Onderhoudsprojecten </a:t>
            </a:r>
            <a:r>
              <a:rPr lang="nl-NL" dirty="0"/>
              <a:t>voor 2018 en verder zijn nog niet </a:t>
            </a:r>
            <a:r>
              <a:rPr lang="nl-NL" dirty="0" smtClean="0"/>
              <a:t>bekend.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680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000" y="576000"/>
            <a:ext cx="6588320" cy="864000"/>
          </a:xfrm>
        </p:spPr>
        <p:txBody>
          <a:bodyPr/>
          <a:lstStyle/>
          <a:p>
            <a:r>
              <a:rPr lang="nl-NL" dirty="0" smtClean="0"/>
              <a:t>Plannen </a:t>
            </a:r>
            <a:r>
              <a:rPr lang="nl-NL" dirty="0" err="1" smtClean="0"/>
              <a:t>Mooiland</a:t>
            </a:r>
            <a:r>
              <a:rPr lang="nl-NL" dirty="0"/>
              <a:t>: </a:t>
            </a:r>
            <a:r>
              <a:rPr lang="nl-NL" dirty="0" smtClean="0"/>
              <a:t>Duurzaamheid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7812456" cy="3240000"/>
          </a:xfrm>
        </p:spPr>
        <p:txBody>
          <a:bodyPr/>
          <a:lstStyle/>
          <a:p>
            <a:r>
              <a:rPr lang="nl-NL" dirty="0" smtClean="0"/>
              <a:t>Doel = energieverbruik </a:t>
            </a:r>
            <a:r>
              <a:rPr lang="nl-NL" dirty="0"/>
              <a:t>van huurders </a:t>
            </a:r>
            <a:r>
              <a:rPr lang="nl-NL" dirty="0" smtClean="0"/>
              <a:t>reduceren </a:t>
            </a:r>
          </a:p>
          <a:p>
            <a:r>
              <a:rPr lang="nl-NL" dirty="0" smtClean="0"/>
              <a:t>Denk aan:</a:t>
            </a:r>
            <a:br>
              <a:rPr lang="nl-NL" dirty="0" smtClean="0"/>
            </a:br>
            <a:r>
              <a:rPr lang="nl-NL" dirty="0" smtClean="0"/>
              <a:t>- Dak vervangen en extra </a:t>
            </a:r>
            <a:r>
              <a:rPr lang="nl-NL" dirty="0"/>
              <a:t>isolatie </a:t>
            </a:r>
            <a:r>
              <a:rPr lang="nl-NL" dirty="0" smtClean="0"/>
              <a:t>aanbrengen </a:t>
            </a:r>
            <a:br>
              <a:rPr lang="nl-NL" dirty="0" smtClean="0"/>
            </a:br>
            <a:r>
              <a:rPr lang="nl-NL" dirty="0" smtClean="0"/>
              <a:t>- Kozijnen </a:t>
            </a:r>
            <a:r>
              <a:rPr lang="nl-NL" dirty="0"/>
              <a:t>vervangen met HR++ </a:t>
            </a:r>
            <a:r>
              <a:rPr lang="nl-NL" dirty="0" smtClean="0"/>
              <a:t>glas</a:t>
            </a:r>
            <a:br>
              <a:rPr lang="nl-NL" dirty="0" smtClean="0"/>
            </a:br>
            <a:r>
              <a:rPr lang="nl-NL" dirty="0" smtClean="0"/>
              <a:t>- Aanbrengen </a:t>
            </a:r>
            <a:r>
              <a:rPr lang="nl-NL" dirty="0"/>
              <a:t>van zonnecellen </a:t>
            </a:r>
            <a:r>
              <a:rPr lang="nl-NL" dirty="0" smtClean="0"/>
              <a:t>t.b.v. </a:t>
            </a:r>
            <a:r>
              <a:rPr lang="nl-NL" dirty="0"/>
              <a:t>opwekken van energie.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61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Duurzaamheid Herpen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6948360" cy="3240000"/>
          </a:xfrm>
        </p:spPr>
        <p:txBody>
          <a:bodyPr/>
          <a:lstStyle/>
          <a:p>
            <a:r>
              <a:rPr lang="nl-NL" dirty="0"/>
              <a:t>45% woningen hebben een (groen) energielabel ABC</a:t>
            </a:r>
            <a:br>
              <a:rPr lang="nl-NL" dirty="0"/>
            </a:br>
            <a:r>
              <a:rPr lang="nl-NL" dirty="0"/>
              <a:t>55% woningen hebben een (rood) energielabel DEFG 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smtClean="0"/>
              <a:t>Eind </a:t>
            </a:r>
            <a:r>
              <a:rPr lang="nl-NL" dirty="0"/>
              <a:t>2016/begin 2017 wordt in 53 woningen in Herpen verbeteringen doorgevoerd</a:t>
            </a:r>
            <a:r>
              <a:rPr lang="nl-NL" dirty="0" smtClean="0"/>
              <a:t>.</a:t>
            </a:r>
            <a:endParaRPr lang="nl-NL" dirty="0"/>
          </a:p>
          <a:p>
            <a:r>
              <a:rPr lang="nl-NL" dirty="0"/>
              <a:t>De planning van 2018 en later is nog niet bekend.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02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Duurzaamheid Herpen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7164384" cy="3240000"/>
          </a:xfrm>
        </p:spPr>
        <p:txBody>
          <a:bodyPr/>
          <a:lstStyle/>
          <a:p>
            <a:r>
              <a:rPr lang="nl-NL" dirty="0" smtClean="0"/>
              <a:t>67% </a:t>
            </a:r>
            <a:r>
              <a:rPr lang="nl-NL" dirty="0"/>
              <a:t>woningen hebben een (groen) energielabel ABC</a:t>
            </a:r>
            <a:br>
              <a:rPr lang="nl-NL" dirty="0"/>
            </a:br>
            <a:r>
              <a:rPr lang="nl-NL" dirty="0" smtClean="0"/>
              <a:t>33% </a:t>
            </a:r>
            <a:r>
              <a:rPr lang="nl-NL" dirty="0"/>
              <a:t>woningen hebben een (rood) energielabel DEFG </a:t>
            </a:r>
            <a:endParaRPr lang="nl-NL" dirty="0" smtClean="0"/>
          </a:p>
          <a:p>
            <a:r>
              <a:rPr lang="nl-NL" dirty="0" smtClean="0"/>
              <a:t>Voor Overlangel staan voor 2016 en 2017 geen verbeteringen op duurzaamheid op de planning.</a:t>
            </a:r>
            <a:endParaRPr lang="nl-NL" dirty="0"/>
          </a:p>
          <a:p>
            <a:r>
              <a:rPr lang="nl-NL" dirty="0"/>
              <a:t>De planning van 2018 en later is nog niet bekend.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77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Plannen </a:t>
            </a:r>
            <a:r>
              <a:rPr lang="nl-NL" dirty="0" err="1" smtClean="0"/>
              <a:t>Mooiland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Bouwen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Momenteel </a:t>
            </a:r>
            <a:r>
              <a:rPr lang="nl-NL" dirty="0"/>
              <a:t>geen plannen om te bouwen </a:t>
            </a:r>
            <a:br>
              <a:rPr lang="nl-NL" dirty="0"/>
            </a:br>
            <a:r>
              <a:rPr lang="nl-NL" dirty="0"/>
              <a:t>(behoudens 9 tijdelijke units)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9526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Plannen </a:t>
            </a:r>
            <a:r>
              <a:rPr lang="nl-NL" dirty="0" err="1" smtClean="0"/>
              <a:t>Mooiland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smtClean="0"/>
              <a:t>Verkoop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40 </a:t>
            </a:r>
            <a:r>
              <a:rPr lang="nl-NL" dirty="0"/>
              <a:t>woningen zijn gelabeld voor verkoop</a:t>
            </a:r>
            <a:br>
              <a:rPr lang="nl-NL" dirty="0"/>
            </a:br>
            <a:r>
              <a:rPr lang="nl-NL" dirty="0"/>
              <a:t>(ongeveer 1 à 2 per jaar)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480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Plannen </a:t>
            </a:r>
            <a:r>
              <a:rPr lang="nl-NL" dirty="0" err="1" smtClean="0"/>
              <a:t>Mooiland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Oprichten Woonraad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Woonraad/ </a:t>
            </a:r>
            <a:r>
              <a:rPr lang="nl-NL" dirty="0" smtClean="0"/>
              <a:t>Klankbordgroep:</a:t>
            </a:r>
          </a:p>
          <a:p>
            <a:r>
              <a:rPr lang="nl-NL" dirty="0" smtClean="0"/>
              <a:t>-  Van en voor huurders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Mee denken over verbeteringen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92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Opzet 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 err="1" smtClean="0"/>
              <a:t>Mooiland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Gemeente Oss en </a:t>
            </a:r>
            <a:r>
              <a:rPr lang="nl-NL" dirty="0" err="1" smtClean="0"/>
              <a:t>Mooiland</a:t>
            </a:r>
            <a:endParaRPr lang="nl-NL" dirty="0" smtClean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Algemene ontwikkelingen Woningcorporaties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Bezit </a:t>
            </a:r>
            <a:r>
              <a:rPr lang="nl-NL" dirty="0" err="1" smtClean="0"/>
              <a:t>Mooiland</a:t>
            </a:r>
            <a:r>
              <a:rPr lang="nl-NL" dirty="0" smtClean="0"/>
              <a:t> in Herpen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Plannen </a:t>
            </a:r>
            <a:r>
              <a:rPr lang="nl-NL" dirty="0" err="1" smtClean="0"/>
              <a:t>Mooiland</a:t>
            </a:r>
            <a:r>
              <a:rPr lang="nl-NL" dirty="0" smtClean="0"/>
              <a:t> in Herpen</a:t>
            </a:r>
          </a:p>
        </p:txBody>
      </p:sp>
    </p:spTree>
    <p:extLst>
      <p:ext uri="{BB962C8B-B14F-4D97-AF65-F5344CB8AC3E}">
        <p14:creationId xmlns:p14="http://schemas.microsoft.com/office/powerpoint/2010/main" val="709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Mooiland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6732336" cy="3240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Bezit in </a:t>
            </a:r>
            <a:r>
              <a:rPr lang="nl-NL" dirty="0" smtClean="0"/>
              <a:t>Nederland ongeveer </a:t>
            </a:r>
            <a:r>
              <a:rPr lang="nl-NL" dirty="0"/>
              <a:t>26.000 </a:t>
            </a:r>
            <a:r>
              <a:rPr lang="nl-NL" dirty="0" smtClean="0"/>
              <a:t>woningen, waarvan de helft in Noordoost Brabant </a:t>
            </a:r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Doelgroep: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Mensen met lagere &amp; lagere middeninkomens</a:t>
            </a:r>
            <a:br>
              <a:rPr lang="nl-NL" dirty="0" smtClean="0"/>
            </a:br>
            <a:r>
              <a:rPr lang="nl-NL" dirty="0" smtClean="0"/>
              <a:t>95% Sociale </a:t>
            </a:r>
            <a:r>
              <a:rPr lang="nl-NL" dirty="0"/>
              <a:t>huurwoningen (tot € 710</a:t>
            </a:r>
            <a:r>
              <a:rPr lang="nl-NL" dirty="0" smtClean="0"/>
              <a:t>).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Sociaal consulent Herman Krijger:</a:t>
            </a:r>
            <a:br>
              <a:rPr lang="nl-NL" dirty="0" smtClean="0"/>
            </a:br>
            <a:r>
              <a:rPr lang="nl-NL" dirty="0" smtClean="0"/>
              <a:t>- aanspreekpunt bewoners</a:t>
            </a:r>
            <a:br>
              <a:rPr lang="nl-NL" dirty="0" smtClean="0"/>
            </a:br>
            <a:r>
              <a:rPr lang="nl-NL" dirty="0" smtClean="0"/>
              <a:t>- overlast</a:t>
            </a:r>
            <a:br>
              <a:rPr lang="nl-NL" dirty="0" smtClean="0"/>
            </a:br>
            <a:r>
              <a:rPr lang="nl-NL" dirty="0" smtClean="0"/>
              <a:t>- rommel</a:t>
            </a:r>
            <a:br>
              <a:rPr lang="nl-NL" dirty="0" smtClean="0"/>
            </a:br>
            <a:r>
              <a:rPr lang="nl-NL" dirty="0" smtClean="0"/>
              <a:t>- huurachterstand</a:t>
            </a:r>
            <a:br>
              <a:rPr lang="nl-NL" dirty="0" smtClean="0"/>
            </a:br>
            <a:r>
              <a:rPr lang="nl-NL" dirty="0" smtClean="0"/>
              <a:t>- bijzondere doelgroepen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623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Gemeente Oss en </a:t>
            </a:r>
            <a:r>
              <a:rPr lang="nl-NL" dirty="0" err="1" smtClean="0"/>
              <a:t>Mooiland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2556000"/>
            <a:ext cx="8208912" cy="3240000"/>
          </a:xfrm>
        </p:spPr>
        <p:txBody>
          <a:bodyPr/>
          <a:lstStyle/>
          <a:p>
            <a:r>
              <a:rPr lang="nl-NL" dirty="0" smtClean="0"/>
              <a:t>Volkshuisvestelijk Manifest 2016-2020 &amp;</a:t>
            </a:r>
            <a:br>
              <a:rPr lang="nl-NL" dirty="0" smtClean="0"/>
            </a:br>
            <a:r>
              <a:rPr lang="nl-NL" dirty="0" smtClean="0"/>
              <a:t>Prestatieafspraken over de thema’s:</a:t>
            </a:r>
          </a:p>
          <a:p>
            <a:pPr marL="342900" indent="-342900">
              <a:buAutoNum type="alphaLcPeriod"/>
            </a:pPr>
            <a:r>
              <a:rPr lang="nl-NL" dirty="0" smtClean="0"/>
              <a:t>Betaalbaarheid en beschikbaarheid</a:t>
            </a:r>
          </a:p>
          <a:p>
            <a:pPr marL="342900" indent="-342900">
              <a:buAutoNum type="alphaLcPeriod"/>
            </a:pPr>
            <a:r>
              <a:rPr lang="nl-NL" dirty="0" smtClean="0"/>
              <a:t>Kwaliteit en duurzaamheid</a:t>
            </a:r>
          </a:p>
          <a:p>
            <a:pPr marL="342900" indent="-342900">
              <a:buAutoNum type="alphaLcPeriod"/>
            </a:pPr>
            <a:r>
              <a:rPr lang="nl-NL" dirty="0" smtClean="0"/>
              <a:t>Verkoop en liberalisatie</a:t>
            </a:r>
          </a:p>
          <a:p>
            <a:pPr marL="342900" indent="-342900">
              <a:buAutoNum type="alphaLcPeriod"/>
            </a:pPr>
            <a:r>
              <a:rPr lang="nl-NL" dirty="0" smtClean="0"/>
              <a:t>Leefbaarheid</a:t>
            </a:r>
          </a:p>
          <a:p>
            <a:pPr marL="342900" indent="-342900">
              <a:buAutoNum type="alphaLcPeriod"/>
            </a:pPr>
            <a:r>
              <a:rPr lang="nl-NL" dirty="0" smtClean="0"/>
              <a:t>Nieuwbouw en aankoop</a:t>
            </a:r>
          </a:p>
          <a:p>
            <a:pPr marL="342900" indent="-342900">
              <a:buAutoNum type="alphaLcPeriod"/>
            </a:pPr>
            <a:r>
              <a:rPr lang="nl-NL" dirty="0" smtClean="0"/>
              <a:t>Huisvesting bijzondere doelgroepen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5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</a:t>
            </a:r>
            <a:r>
              <a:rPr lang="nl-NL" dirty="0" smtClean="0"/>
              <a:t>. Algemene ontwikkelingen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Mooiland</a:t>
            </a:r>
            <a:r>
              <a:rPr lang="nl-NL" dirty="0" smtClean="0"/>
              <a:t> kiest ervoor alleen nog sociale huurwoningen (tot € 710) bij te bouwen.</a:t>
            </a:r>
          </a:p>
          <a:p>
            <a:r>
              <a:rPr lang="nl-NL" dirty="0" smtClean="0"/>
              <a:t>En dus geen geliberaliseerde huurwoningen bij te bouwen (vanaf € 710).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Deze zijn namelijk niet bedoeld voor onze doelgroep. Initiatief daartoe ligt bij private partijen.</a:t>
            </a:r>
          </a:p>
        </p:txBody>
      </p:sp>
    </p:spTree>
    <p:extLst>
      <p:ext uri="{BB962C8B-B14F-4D97-AF65-F5344CB8AC3E}">
        <p14:creationId xmlns:p14="http://schemas.microsoft.com/office/powerpoint/2010/main" val="973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ontwikkelingen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4000" y="2556000"/>
            <a:ext cx="6804344" cy="3240000"/>
          </a:xfrm>
        </p:spPr>
        <p:txBody>
          <a:bodyPr/>
          <a:lstStyle/>
          <a:p>
            <a:r>
              <a:rPr lang="nl-NL" dirty="0" smtClean="0"/>
              <a:t>Woningtoewijzing: hoe werkt het?</a:t>
            </a:r>
            <a:endParaRPr lang="nl-NL" dirty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nl-NL" b="1" dirty="0" smtClean="0"/>
              <a:t>Inschrijftijd 4/5 &amp; loting 1/5 (beleid)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nl-NL" b="1" dirty="0" smtClean="0"/>
              <a:t>Soms leeftijdsvoorwaarde (beleid):</a:t>
            </a:r>
            <a:br>
              <a:rPr lang="nl-NL" b="1" dirty="0" smtClean="0"/>
            </a:br>
            <a:r>
              <a:rPr lang="nl-NL" b="1" dirty="0" smtClean="0"/>
              <a:t>14 woningen aan de Waterstraat 50+</a:t>
            </a:r>
            <a:endParaRPr lang="nl-NL" b="1" dirty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nl-NL" b="1" dirty="0"/>
              <a:t>Passend </a:t>
            </a:r>
            <a:r>
              <a:rPr lang="nl-NL" b="1" dirty="0" smtClean="0"/>
              <a:t>toewijzen (wettelijk):</a:t>
            </a:r>
            <a:br>
              <a:rPr lang="nl-NL" b="1" dirty="0" smtClean="0"/>
            </a:br>
            <a:r>
              <a:rPr lang="nl-NL" b="1" dirty="0" smtClean="0"/>
              <a:t>huishoudgrootte, leeftijd, inkomen</a:t>
            </a:r>
            <a:r>
              <a:rPr lang="nl-NL" b="1" dirty="0" smtClean="0">
                <a:sym typeface="Wingdings" panose="05000000000000000000" pitchFamily="2" charset="2"/>
              </a:rPr>
              <a:t> huurprijs</a:t>
            </a:r>
            <a:endParaRPr lang="nl-NL" b="1" dirty="0" smtClean="0"/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nl-NL" b="1" dirty="0" smtClean="0"/>
              <a:t>Keuzevrijheid vestiging (wettelijk)</a:t>
            </a:r>
          </a:p>
          <a:p>
            <a:pPr marL="774900" lvl="2" indent="-342900">
              <a:buFont typeface="Arial" panose="020B0604020202020204" pitchFamily="34" charset="0"/>
              <a:buChar char="•"/>
            </a:pPr>
            <a:r>
              <a:rPr lang="nl-NL" b="1" dirty="0"/>
              <a:t>Voorrangshuisvesting (beleid)</a:t>
            </a:r>
          </a:p>
          <a:p>
            <a:pPr lvl="2" indent="0">
              <a:buNone/>
            </a:pPr>
            <a:endParaRPr lang="nl-NL" b="1" dirty="0"/>
          </a:p>
          <a:p>
            <a:pPr marL="342900" indent="-34290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6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408000" cy="864000"/>
          </a:xfrm>
        </p:spPr>
        <p:txBody>
          <a:bodyPr/>
          <a:lstStyle/>
          <a:p>
            <a:r>
              <a:rPr lang="nl-NL" dirty="0" smtClean="0"/>
              <a:t>4. Bezit </a:t>
            </a:r>
            <a:r>
              <a:rPr lang="nl-NL" dirty="0" err="1" smtClean="0"/>
              <a:t>Mooiland</a:t>
            </a:r>
            <a:r>
              <a:rPr lang="nl-NL" dirty="0" smtClean="0"/>
              <a:t> Herpen	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Bezit </a:t>
            </a:r>
            <a:r>
              <a:rPr lang="nl-NL" dirty="0" err="1" smtClean="0"/>
              <a:t>Mooiland</a:t>
            </a:r>
            <a:r>
              <a:rPr lang="nl-NL" dirty="0" smtClean="0"/>
              <a:t> Herpen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773" y="1777524"/>
            <a:ext cx="6408000" cy="584968"/>
          </a:xfrm>
        </p:spPr>
        <p:txBody>
          <a:bodyPr/>
          <a:lstStyle/>
          <a:p>
            <a:r>
              <a:rPr lang="nl-NL" dirty="0" smtClean="0"/>
              <a:t>In het dorp Herpen:</a:t>
            </a:r>
            <a:br>
              <a:rPr lang="nl-NL" dirty="0" smtClean="0"/>
            </a:br>
            <a:r>
              <a:rPr lang="nl-NL" dirty="0" smtClean="0"/>
              <a:t>totaal 305 woningen waarvan</a:t>
            </a:r>
            <a:br>
              <a:rPr lang="nl-NL" dirty="0" smtClean="0"/>
            </a:br>
            <a:r>
              <a:rPr lang="nl-NL" dirty="0" smtClean="0"/>
              <a:t>- 297 eengezinswoningen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- 97 0-tredenwoningen</a:t>
            </a:r>
            <a:br>
              <a:rPr lang="nl-NL" dirty="0"/>
            </a:br>
            <a:r>
              <a:rPr lang="nl-NL" dirty="0"/>
              <a:t>- 8 appartementen</a:t>
            </a:r>
            <a:endParaRPr lang="nl-NL" dirty="0" smtClean="0"/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970790"/>
              </p:ext>
            </p:extLst>
          </p:nvPr>
        </p:nvGraphicFramePr>
        <p:xfrm>
          <a:off x="755576" y="3429000"/>
          <a:ext cx="6516424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26"/>
                <a:gridCol w="2035057"/>
                <a:gridCol w="2172141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Prijsklasse in €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Aantal in Herpen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% t.o.v.</a:t>
                      </a:r>
                      <a:r>
                        <a:rPr lang="nl-NL" baseline="0" dirty="0" smtClean="0"/>
                        <a:t> totaal in Herpen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&lt; 410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410 – 586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225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74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586 – 629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629 – 711</a:t>
                      </a:r>
                      <a:endParaRPr lang="nl-NL" dirty="0"/>
                    </a:p>
                  </a:txBody>
                  <a:tcP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&gt;711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3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Bezit </a:t>
            </a:r>
            <a:r>
              <a:rPr lang="nl-NL" dirty="0" err="1" smtClean="0"/>
              <a:t>Mooiland</a:t>
            </a:r>
            <a:r>
              <a:rPr lang="nl-NL" dirty="0" smtClean="0"/>
              <a:t> Overlangel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</p:spPr>
      </p:pic>
    </p:spTree>
    <p:extLst>
      <p:ext uri="{BB962C8B-B14F-4D97-AF65-F5344CB8AC3E}">
        <p14:creationId xmlns:p14="http://schemas.microsoft.com/office/powerpoint/2010/main" val="3354481927"/>
      </p:ext>
    </p:extLst>
  </p:cSld>
  <p:clrMapOvr>
    <a:masterClrMapping/>
  </p:clrMapOvr>
</p:sld>
</file>

<file path=ppt/theme/theme1.xml><?xml version="1.0" encoding="utf-8"?>
<a:theme xmlns:a="http://schemas.openxmlformats.org/drawingml/2006/main" name="Mooiland">
  <a:themeElements>
    <a:clrScheme name="Kleurenschema Mooil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EA8B0"/>
      </a:accent1>
      <a:accent2>
        <a:srgbClr val="882A53"/>
      </a:accent2>
      <a:accent3>
        <a:srgbClr val="46A1B9"/>
      </a:accent3>
      <a:accent4>
        <a:srgbClr val="7CBBCF"/>
      </a:accent4>
      <a:accent5>
        <a:srgbClr val="B5D4E0"/>
      </a:accent5>
      <a:accent6>
        <a:srgbClr val="580958"/>
      </a:accent6>
      <a:hlink>
        <a:srgbClr val="3F3F3F"/>
      </a:hlink>
      <a:folHlink>
        <a:srgbClr val="7F7F7F"/>
      </a:folHlink>
    </a:clrScheme>
    <a:fontScheme name="Lettertype Mooilan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883</TotalTime>
  <Words>596</Words>
  <Application>Microsoft Office PowerPoint</Application>
  <PresentationFormat>Diavoorstelling (4:3)</PresentationFormat>
  <Paragraphs>168</Paragraphs>
  <Slides>18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Mooiland</vt:lpstr>
      <vt:lpstr>Herpen  en  Mooiland</vt:lpstr>
      <vt:lpstr>Opzet presentatie</vt:lpstr>
      <vt:lpstr>1. Mooiland</vt:lpstr>
      <vt:lpstr>2. Gemeente Oss en Mooiland</vt:lpstr>
      <vt:lpstr>3. Algemene ontwikkelingen </vt:lpstr>
      <vt:lpstr>Algemene ontwikkelingen</vt:lpstr>
      <vt:lpstr>4. Bezit Mooiland Herpen </vt:lpstr>
      <vt:lpstr>Bezit Mooiland Herpen </vt:lpstr>
      <vt:lpstr>Bezit Mooiland Overlangel</vt:lpstr>
      <vt:lpstr>Bezit Mooiland Overlangel</vt:lpstr>
      <vt:lpstr>In vergelijking met</vt:lpstr>
      <vt:lpstr>5. Plannen Mooiland: Onderhoud</vt:lpstr>
      <vt:lpstr>Plannen Mooiland: Duurzaamheid</vt:lpstr>
      <vt:lpstr>Duurzaamheid Herpen</vt:lpstr>
      <vt:lpstr>Duurzaamheid Herpen</vt:lpstr>
      <vt:lpstr>Plannen Mooiland:  Bouwen</vt:lpstr>
      <vt:lpstr>Plannen Mooiland:  Verkoop</vt:lpstr>
      <vt:lpstr>Plannen Mooiland: Oprichten Woonraad </vt:lpstr>
    </vt:vector>
  </TitlesOfParts>
  <Company>Mooiland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Krijger, Herman</dc:creator>
  <dc:description>sjabloonversie 1.2 - 13 augustus 2013
lay-out: Einder Communicatie
sjablonen: www.joulesunlimited.nl</dc:description>
  <cp:lastModifiedBy>Erik</cp:lastModifiedBy>
  <cp:revision>39</cp:revision>
  <cp:lastPrinted>2016-10-06T07:24:15Z</cp:lastPrinted>
  <dcterms:created xsi:type="dcterms:W3CDTF">2016-10-04T11:25:04Z</dcterms:created>
  <dcterms:modified xsi:type="dcterms:W3CDTF">2016-10-13T09:46:40Z</dcterms:modified>
</cp:coreProperties>
</file>